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0"/>
  </p:notesMasterIdLst>
  <p:sldIdLst>
    <p:sldId id="256" r:id="rId2"/>
    <p:sldId id="257" r:id="rId3"/>
    <p:sldId id="263" r:id="rId4"/>
    <p:sldId id="264" r:id="rId5"/>
    <p:sldId id="280" r:id="rId6"/>
    <p:sldId id="284" r:id="rId7"/>
    <p:sldId id="281" r:id="rId8"/>
    <p:sldId id="265" r:id="rId9"/>
    <p:sldId id="266" r:id="rId10"/>
    <p:sldId id="279" r:id="rId11"/>
    <p:sldId id="283" r:id="rId12"/>
    <p:sldId id="282" r:id="rId13"/>
    <p:sldId id="268" r:id="rId14"/>
    <p:sldId id="269" r:id="rId15"/>
    <p:sldId id="270" r:id="rId16"/>
    <p:sldId id="285" r:id="rId17"/>
    <p:sldId id="291" r:id="rId18"/>
    <p:sldId id="292" r:id="rId19"/>
    <p:sldId id="293" r:id="rId20"/>
    <p:sldId id="272" r:id="rId21"/>
    <p:sldId id="274" r:id="rId22"/>
    <p:sldId id="302" r:id="rId23"/>
    <p:sldId id="303" r:id="rId24"/>
    <p:sldId id="286" r:id="rId25"/>
    <p:sldId id="294" r:id="rId26"/>
    <p:sldId id="277" r:id="rId27"/>
    <p:sldId id="273" r:id="rId28"/>
    <p:sldId id="288" r:id="rId29"/>
    <p:sldId id="304" r:id="rId30"/>
    <p:sldId id="289" r:id="rId31"/>
    <p:sldId id="290" r:id="rId32"/>
    <p:sldId id="299" r:id="rId33"/>
    <p:sldId id="300" r:id="rId34"/>
    <p:sldId id="297" r:id="rId35"/>
    <p:sldId id="301" r:id="rId36"/>
    <p:sldId id="287" r:id="rId37"/>
    <p:sldId id="296" r:id="rId38"/>
    <p:sldId id="305"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57B2155-7780-3346-80C1-3EB2ED9F979A}">
          <p14:sldIdLst>
            <p14:sldId id="256"/>
          </p14:sldIdLst>
        </p14:section>
        <p14:section name="Comm 11" id="{8F8B9E41-F388-C648-8E62-433C4129D060}">
          <p14:sldIdLst>
            <p14:sldId id="257"/>
            <p14:sldId id="263"/>
            <p14:sldId id="264"/>
            <p14:sldId id="280"/>
            <p14:sldId id="284"/>
            <p14:sldId id="281"/>
          </p14:sldIdLst>
        </p14:section>
        <p14:section name="Comm 12" id="{D5B95593-D550-0548-BF9C-7F3E07228282}">
          <p14:sldIdLst>
            <p14:sldId id="265"/>
            <p14:sldId id="266"/>
            <p14:sldId id="279"/>
            <p14:sldId id="283"/>
            <p14:sldId id="282"/>
            <p14:sldId id="268"/>
          </p14:sldIdLst>
        </p14:section>
        <p14:section name="Comm 13" id="{DF384DE8-B792-E44C-9F07-8E2555D180FB}">
          <p14:sldIdLst>
            <p14:sldId id="269"/>
            <p14:sldId id="270"/>
            <p14:sldId id="285"/>
            <p14:sldId id="291"/>
            <p14:sldId id="292"/>
            <p14:sldId id="293"/>
          </p14:sldIdLst>
        </p14:section>
        <p14:section name="Comm 14" id="{416A3F01-6F79-D84F-8106-1808691B0D8B}">
          <p14:sldIdLst>
            <p14:sldId id="272"/>
            <p14:sldId id="274"/>
            <p14:sldId id="302"/>
            <p14:sldId id="303"/>
            <p14:sldId id="286"/>
            <p14:sldId id="294"/>
            <p14:sldId id="277"/>
          </p14:sldIdLst>
        </p14:section>
        <p14:section name="Comm 15" id="{F6C422AF-3D3C-A14C-98A2-D95112866576}">
          <p14:sldIdLst>
            <p14:sldId id="273"/>
            <p14:sldId id="288"/>
            <p14:sldId id="304"/>
            <p14:sldId id="289"/>
            <p14:sldId id="290"/>
            <p14:sldId id="299"/>
            <p14:sldId id="300"/>
            <p14:sldId id="297"/>
            <p14:sldId id="301"/>
            <p14:sldId id="287"/>
          </p14:sldIdLst>
        </p14:section>
        <p14:section name="PRODUCT" id="{C93EED19-0BDB-DC4F-B45E-4608922B9E73}">
          <p14:sldIdLst>
            <p14:sldId id="296"/>
            <p14:sldId id="30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30303"/>
    <a:srgbClr val="132429"/>
    <a:srgbClr val="003332"/>
    <a:srgbClr val="6BA8A9"/>
    <a:srgbClr val="377E7F"/>
    <a:srgbClr val="4FAFAF"/>
    <a:srgbClr val="204651"/>
    <a:srgbClr val="547C68"/>
    <a:srgbClr val="BEF992"/>
    <a:srgbClr val="47A9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52"/>
    <p:restoredTop sz="82041"/>
  </p:normalViewPr>
  <p:slideViewPr>
    <p:cSldViewPr snapToGrid="0">
      <p:cViewPr>
        <p:scale>
          <a:sx n="89" d="100"/>
          <a:sy n="89" d="100"/>
        </p:scale>
        <p:origin x="752" y="6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image1.png>
</file>

<file path=ppt/media/image10.jp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svg>
</file>

<file path=ppt/media/image20.svg>
</file>

<file path=ppt/media/image21.jpg>
</file>

<file path=ppt/media/image22.png>
</file>

<file path=ppt/media/image23.png>
</file>

<file path=ppt/media/image24.png>
</file>

<file path=ppt/media/image25.png>
</file>

<file path=ppt/media/image26.jpg>
</file>

<file path=ppt/media/image27.png>
</file>

<file path=ppt/media/image28.png>
</file>

<file path=ppt/media/image29.svg>
</file>

<file path=ppt/media/image3.jpg>
</file>

<file path=ppt/media/image30.png>
</file>

<file path=ppt/media/image31.svg>
</file>

<file path=ppt/media/image32.png>
</file>

<file path=ppt/media/image33.png>
</file>

<file path=ppt/media/image34.jpg>
</file>

<file path=ppt/media/image35.png>
</file>

<file path=ppt/media/image36.svg>
</file>

<file path=ppt/media/image37.png>
</file>

<file path=ppt/media/image38.png>
</file>

<file path=ppt/media/image4.png>
</file>

<file path=ppt/media/image5.sv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AA17B0-87FD-7A4C-916F-61200B42766F}" type="datetimeFigureOut">
              <a:rPr lang="en-US" smtClean="0"/>
              <a:t>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DD87E5-D0BD-B042-9D6C-C54C56D38F14}" type="slidenum">
              <a:rPr lang="en-US" smtClean="0"/>
              <a:t>‹#›</a:t>
            </a:fld>
            <a:endParaRPr lang="en-US"/>
          </a:p>
        </p:txBody>
      </p:sp>
    </p:spTree>
    <p:extLst>
      <p:ext uri="{BB962C8B-B14F-4D97-AF65-F5344CB8AC3E}">
        <p14:creationId xmlns:p14="http://schemas.microsoft.com/office/powerpoint/2010/main" val="126688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2</a:t>
            </a:fld>
            <a:endParaRPr lang="en-US"/>
          </a:p>
        </p:txBody>
      </p:sp>
    </p:spTree>
    <p:extLst>
      <p:ext uri="{BB962C8B-B14F-4D97-AF65-F5344CB8AC3E}">
        <p14:creationId xmlns:p14="http://schemas.microsoft.com/office/powerpoint/2010/main" val="19966603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12</a:t>
            </a:fld>
            <a:endParaRPr lang="en-US"/>
          </a:p>
        </p:txBody>
      </p:sp>
    </p:spTree>
    <p:extLst>
      <p:ext uri="{BB962C8B-B14F-4D97-AF65-F5344CB8AC3E}">
        <p14:creationId xmlns:p14="http://schemas.microsoft.com/office/powerpoint/2010/main" val="8454257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13</a:t>
            </a:fld>
            <a:endParaRPr lang="en-US"/>
          </a:p>
        </p:txBody>
      </p:sp>
    </p:spTree>
    <p:extLst>
      <p:ext uri="{BB962C8B-B14F-4D97-AF65-F5344CB8AC3E}">
        <p14:creationId xmlns:p14="http://schemas.microsoft.com/office/powerpoint/2010/main" val="34738170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14</a:t>
            </a:fld>
            <a:endParaRPr lang="en-US"/>
          </a:p>
        </p:txBody>
      </p:sp>
    </p:spTree>
    <p:extLst>
      <p:ext uri="{BB962C8B-B14F-4D97-AF65-F5344CB8AC3E}">
        <p14:creationId xmlns:p14="http://schemas.microsoft.com/office/powerpoint/2010/main" val="8455305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15</a:t>
            </a:fld>
            <a:endParaRPr lang="en-US"/>
          </a:p>
        </p:txBody>
      </p:sp>
    </p:spTree>
    <p:extLst>
      <p:ext uri="{BB962C8B-B14F-4D97-AF65-F5344CB8AC3E}">
        <p14:creationId xmlns:p14="http://schemas.microsoft.com/office/powerpoint/2010/main" val="1042509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16</a:t>
            </a:fld>
            <a:endParaRPr lang="en-US"/>
          </a:p>
        </p:txBody>
      </p:sp>
    </p:spTree>
    <p:extLst>
      <p:ext uri="{BB962C8B-B14F-4D97-AF65-F5344CB8AC3E}">
        <p14:creationId xmlns:p14="http://schemas.microsoft.com/office/powerpoint/2010/main" val="11799274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17</a:t>
            </a:fld>
            <a:endParaRPr lang="en-US"/>
          </a:p>
        </p:txBody>
      </p:sp>
    </p:spTree>
    <p:extLst>
      <p:ext uri="{BB962C8B-B14F-4D97-AF65-F5344CB8AC3E}">
        <p14:creationId xmlns:p14="http://schemas.microsoft.com/office/powerpoint/2010/main" val="36203802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18</a:t>
            </a:fld>
            <a:endParaRPr lang="en-US"/>
          </a:p>
        </p:txBody>
      </p:sp>
    </p:spTree>
    <p:extLst>
      <p:ext uri="{BB962C8B-B14F-4D97-AF65-F5344CB8AC3E}">
        <p14:creationId xmlns:p14="http://schemas.microsoft.com/office/powerpoint/2010/main" val="21261020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19</a:t>
            </a:fld>
            <a:endParaRPr lang="en-US"/>
          </a:p>
        </p:txBody>
      </p:sp>
    </p:spTree>
    <p:extLst>
      <p:ext uri="{BB962C8B-B14F-4D97-AF65-F5344CB8AC3E}">
        <p14:creationId xmlns:p14="http://schemas.microsoft.com/office/powerpoint/2010/main" val="18754738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The fourteenth communication introduces a new action that needs to be decided each week.</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20</a:t>
            </a:fld>
            <a:endParaRPr lang="en-US"/>
          </a:p>
        </p:txBody>
      </p:sp>
    </p:spTree>
    <p:extLst>
      <p:ext uri="{BB962C8B-B14F-4D97-AF65-F5344CB8AC3E}">
        <p14:creationId xmlns:p14="http://schemas.microsoft.com/office/powerpoint/2010/main" val="33475303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Now, we can choose to dry off cows, meaning their lactation is stopped for the remainder of the season. This has two affects: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This has two affects:</a:t>
            </a:r>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21</a:t>
            </a:fld>
            <a:endParaRPr lang="en-US"/>
          </a:p>
        </p:txBody>
      </p:sp>
    </p:spTree>
    <p:extLst>
      <p:ext uri="{BB962C8B-B14F-4D97-AF65-F5344CB8AC3E}">
        <p14:creationId xmlns:p14="http://schemas.microsoft.com/office/powerpoint/2010/main" val="690254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3</a:t>
            </a:fld>
            <a:endParaRPr lang="en-US"/>
          </a:p>
        </p:txBody>
      </p:sp>
    </p:spTree>
    <p:extLst>
      <p:ext uri="{BB962C8B-B14F-4D97-AF65-F5344CB8AC3E}">
        <p14:creationId xmlns:p14="http://schemas.microsoft.com/office/powerpoint/2010/main" val="2964224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solidFill>
                  <a:srgbClr val="000000"/>
                </a:solidFill>
                <a:effectLst/>
                <a:latin typeface="Helvetica" pitchFamily="2" charset="0"/>
              </a:rPr>
              <a:t>the required weekly feed is reduced by three units for each dry cow but, </a:t>
            </a:r>
          </a:p>
          <a:p>
            <a:endParaRPr lang="en-AU" dirty="0">
              <a:solidFill>
                <a:srgbClr val="000000"/>
              </a:solidFill>
              <a:effectLst/>
              <a:latin typeface="Helvetica" pitchFamily="2" charset="0"/>
            </a:endParaRPr>
          </a:p>
          <a:p>
            <a:r>
              <a:rPr lang="en-AU" dirty="0">
                <a:solidFill>
                  <a:srgbClr val="000000"/>
                </a:solidFill>
                <a:effectLst/>
                <a:latin typeface="Helvetica" pitchFamily="2" charset="0"/>
              </a:rPr>
              <a:t>dry cows cannot produce milk and so no profit can be gained from them. </a:t>
            </a:r>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22</a:t>
            </a:fld>
            <a:endParaRPr lang="en-US"/>
          </a:p>
        </p:txBody>
      </p:sp>
    </p:spTree>
    <p:extLst>
      <p:ext uri="{BB962C8B-B14F-4D97-AF65-F5344CB8AC3E}">
        <p14:creationId xmlns:p14="http://schemas.microsoft.com/office/powerpoint/2010/main" val="38448082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solidFill>
                  <a:srgbClr val="000000"/>
                </a:solidFill>
                <a:effectLst/>
                <a:latin typeface="Helvetica" pitchFamily="2" charset="0"/>
              </a:rPr>
              <a:t>With this added variable, the expected optimal profit after a year becomes $6772.40. </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23</a:t>
            </a:fld>
            <a:endParaRPr lang="en-US"/>
          </a:p>
        </p:txBody>
      </p:sp>
    </p:spTree>
    <p:extLst>
      <p:ext uri="{BB962C8B-B14F-4D97-AF65-F5344CB8AC3E}">
        <p14:creationId xmlns:p14="http://schemas.microsoft.com/office/powerpoint/2010/main" val="2401820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Again, we assume that the optimal strategy can be informed by the required initial units such that the maximum number of extra units of feed can be given. </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24</a:t>
            </a:fld>
            <a:endParaRPr lang="en-US"/>
          </a:p>
        </p:txBody>
      </p:sp>
    </p:spTree>
    <p:extLst>
      <p:ext uri="{BB962C8B-B14F-4D97-AF65-F5344CB8AC3E}">
        <p14:creationId xmlns:p14="http://schemas.microsoft.com/office/powerpoint/2010/main" val="18629581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The graph depicts these required initial units of grass. As shown, in the optimal strategy, for the first 18 weeks, it is not in your interests to dry any cows.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In these weeks, 40 extra units of grass can be given to the herd since the whole herd is lactating.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Following this, the strategy suggests cows should be dried in weeks 19,  45, 48 and 49.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As depicted, drying cows corresponds to generally lower initial units of grass since it reduces the maximum number of extra units that can be given. </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25</a:t>
            </a:fld>
            <a:endParaRPr lang="en-US"/>
          </a:p>
        </p:txBody>
      </p:sp>
    </p:spTree>
    <p:extLst>
      <p:ext uri="{BB962C8B-B14F-4D97-AF65-F5344CB8AC3E}">
        <p14:creationId xmlns:p14="http://schemas.microsoft.com/office/powerpoint/2010/main" val="42503464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solidFill>
                  <a:srgbClr val="000000"/>
                </a:solidFill>
                <a:effectLst/>
                <a:latin typeface="Helvetica" pitchFamily="2" charset="0"/>
              </a:rPr>
              <a:t>In the case that these requirements cannot be met, to ensure that at least 5 extra units of feed per lactating cow are given to the herd each week, the strategy is as shown. </a:t>
            </a:r>
          </a:p>
          <a:p>
            <a:endParaRPr lang="en-AU" dirty="0">
              <a:solidFill>
                <a:srgbClr val="000000"/>
              </a:solidFill>
              <a:effectLst/>
              <a:latin typeface="Helvetica" pitchFamily="2" charset="0"/>
            </a:endParaRPr>
          </a:p>
          <a:p>
            <a:r>
              <a:rPr lang="en-AU" dirty="0">
                <a:solidFill>
                  <a:srgbClr val="000000"/>
                </a:solidFill>
                <a:effectLst/>
                <a:latin typeface="Helvetica" pitchFamily="2" charset="0"/>
              </a:rPr>
              <a:t>The general trend is similar to the previous strategy which reinforces that cows should be dried around weeks 19, 45, 48 and 49 to achieve an optimal profit. </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26</a:t>
            </a:fld>
            <a:endParaRPr lang="en-US"/>
          </a:p>
        </p:txBody>
      </p:sp>
    </p:spTree>
    <p:extLst>
      <p:ext uri="{BB962C8B-B14F-4D97-AF65-F5344CB8AC3E}">
        <p14:creationId xmlns:p14="http://schemas.microsoft.com/office/powerpoint/2010/main" val="25319839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27</a:t>
            </a:fld>
            <a:endParaRPr lang="en-US"/>
          </a:p>
        </p:txBody>
      </p:sp>
    </p:spTree>
    <p:extLst>
      <p:ext uri="{BB962C8B-B14F-4D97-AF65-F5344CB8AC3E}">
        <p14:creationId xmlns:p14="http://schemas.microsoft.com/office/powerpoint/2010/main" val="14612485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The final adjustment to the context of the problem is a consideration for the individual differences among members of the herd, when determining the required units of feed each week.</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28</a:t>
            </a:fld>
            <a:endParaRPr lang="en-US"/>
          </a:p>
        </p:txBody>
      </p:sp>
    </p:spTree>
    <p:extLst>
      <p:ext uri="{BB962C8B-B14F-4D97-AF65-F5344CB8AC3E}">
        <p14:creationId xmlns:p14="http://schemas.microsoft.com/office/powerpoint/2010/main" val="9594579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With this adjustment, the overall problem involves many constraints as shown. </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29</a:t>
            </a:fld>
            <a:endParaRPr lang="en-US"/>
          </a:p>
        </p:txBody>
      </p:sp>
    </p:spTree>
    <p:extLst>
      <p:ext uri="{BB962C8B-B14F-4D97-AF65-F5344CB8AC3E}">
        <p14:creationId xmlns:p14="http://schemas.microsoft.com/office/powerpoint/2010/main" val="10931723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The final optimal profit considering all constraints is $6790.46.</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30</a:t>
            </a:fld>
            <a:endParaRPr lang="en-US"/>
          </a:p>
        </p:txBody>
      </p:sp>
    </p:spTree>
    <p:extLst>
      <p:ext uri="{BB962C8B-B14F-4D97-AF65-F5344CB8AC3E}">
        <p14:creationId xmlns:p14="http://schemas.microsoft.com/office/powerpoint/2010/main" val="20161984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bit of intuition behind the strategy, also showing how the model would benefit you</a:t>
            </a:r>
          </a:p>
          <a:p>
            <a:endParaRPr lang="en-US" dirty="0"/>
          </a:p>
          <a:p>
            <a:r>
              <a:rPr lang="en-US" dirty="0"/>
              <a:t>Look at the data, we would want to dry Clover or Rosie first, due to their high base, followed by Betty and Lily</a:t>
            </a:r>
          </a:p>
        </p:txBody>
      </p:sp>
      <p:sp>
        <p:nvSpPr>
          <p:cNvPr id="4" name="Slide Number Placeholder 3"/>
          <p:cNvSpPr>
            <a:spLocks noGrp="1"/>
          </p:cNvSpPr>
          <p:nvPr>
            <p:ph type="sldNum" sz="quarter" idx="5"/>
          </p:nvPr>
        </p:nvSpPr>
        <p:spPr/>
        <p:txBody>
          <a:bodyPr/>
          <a:lstStyle/>
          <a:p>
            <a:fld id="{A2DD87E5-D0BD-B042-9D6C-C54C56D38F14}" type="slidenum">
              <a:rPr lang="en-US" smtClean="0"/>
              <a:t>31</a:t>
            </a:fld>
            <a:endParaRPr lang="en-US"/>
          </a:p>
        </p:txBody>
      </p:sp>
    </p:spTree>
    <p:extLst>
      <p:ext uri="{BB962C8B-B14F-4D97-AF65-F5344CB8AC3E}">
        <p14:creationId xmlns:p14="http://schemas.microsoft.com/office/powerpoint/2010/main" val="8549286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4</a:t>
            </a:fld>
            <a:endParaRPr lang="en-US"/>
          </a:p>
        </p:txBody>
      </p:sp>
    </p:spTree>
    <p:extLst>
      <p:ext uri="{BB962C8B-B14F-4D97-AF65-F5344CB8AC3E}">
        <p14:creationId xmlns:p14="http://schemas.microsoft.com/office/powerpoint/2010/main" val="7130285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assume the order is like this.</a:t>
            </a:r>
          </a:p>
          <a:p>
            <a:endParaRPr lang="en-US" dirty="0"/>
          </a:p>
          <a:p>
            <a:r>
              <a:rPr lang="en-US" dirty="0"/>
              <a:t>But you're not sure when to dry them or whether to dry them at all.</a:t>
            </a:r>
          </a:p>
        </p:txBody>
      </p:sp>
      <p:sp>
        <p:nvSpPr>
          <p:cNvPr id="4" name="Slide Number Placeholder 3"/>
          <p:cNvSpPr>
            <a:spLocks noGrp="1"/>
          </p:cNvSpPr>
          <p:nvPr>
            <p:ph type="sldNum" sz="quarter" idx="5"/>
          </p:nvPr>
        </p:nvSpPr>
        <p:spPr/>
        <p:txBody>
          <a:bodyPr/>
          <a:lstStyle/>
          <a:p>
            <a:fld id="{A2DD87E5-D0BD-B042-9D6C-C54C56D38F14}" type="slidenum">
              <a:rPr lang="en-US" smtClean="0"/>
              <a:t>32</a:t>
            </a:fld>
            <a:endParaRPr lang="en-US"/>
          </a:p>
        </p:txBody>
      </p:sp>
    </p:spTree>
    <p:extLst>
      <p:ext uri="{BB962C8B-B14F-4D97-AF65-F5344CB8AC3E}">
        <p14:creationId xmlns:p14="http://schemas.microsoft.com/office/powerpoint/2010/main" val="25799123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 start drying wk18? Since required grass would increment quadratically afterwards. </a:t>
            </a:r>
          </a:p>
          <a:p>
            <a:endParaRPr lang="en-US" dirty="0"/>
          </a:p>
          <a:p>
            <a:r>
              <a:rPr lang="en-US" dirty="0"/>
              <a:t>The point is, without the guide of our model, you might dry the cow too early or too late, and easily miss the maximum profit.</a:t>
            </a:r>
          </a:p>
        </p:txBody>
      </p:sp>
      <p:sp>
        <p:nvSpPr>
          <p:cNvPr id="4" name="Slide Number Placeholder 3"/>
          <p:cNvSpPr>
            <a:spLocks noGrp="1"/>
          </p:cNvSpPr>
          <p:nvPr>
            <p:ph type="sldNum" sz="quarter" idx="5"/>
          </p:nvPr>
        </p:nvSpPr>
        <p:spPr/>
        <p:txBody>
          <a:bodyPr/>
          <a:lstStyle/>
          <a:p>
            <a:fld id="{A2DD87E5-D0BD-B042-9D6C-C54C56D38F14}" type="slidenum">
              <a:rPr lang="en-US" smtClean="0"/>
              <a:t>33</a:t>
            </a:fld>
            <a:endParaRPr lang="en-US"/>
          </a:p>
        </p:txBody>
      </p:sp>
    </p:spTree>
    <p:extLst>
      <p:ext uri="{BB962C8B-B14F-4D97-AF65-F5344CB8AC3E}">
        <p14:creationId xmlns:p14="http://schemas.microsoft.com/office/powerpoint/2010/main" val="288747855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Again, we find the required initial units of grass such that the maximum number of extra units can be given.</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34</a:t>
            </a:fld>
            <a:endParaRPr lang="en-US"/>
          </a:p>
        </p:txBody>
      </p:sp>
    </p:spTree>
    <p:extLst>
      <p:ext uri="{BB962C8B-B14F-4D97-AF65-F5344CB8AC3E}">
        <p14:creationId xmlns:p14="http://schemas.microsoft.com/office/powerpoint/2010/main" val="29201042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The model suggests that Rosie should be dried first in week 18, followed by Clover in week 45, Betty in week 48 and finally Lily in week 49. Overall, it is clear that most cows should be dried closer to the end of the year to ensure that profit can be maximised throughout the year and required feed is minimised at the end of the year when penalties are incurred. </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35</a:t>
            </a:fld>
            <a:endParaRPr lang="en-US"/>
          </a:p>
        </p:txBody>
      </p:sp>
    </p:spTree>
    <p:extLst>
      <p:ext uri="{BB962C8B-B14F-4D97-AF65-F5344CB8AC3E}">
        <p14:creationId xmlns:p14="http://schemas.microsoft.com/office/powerpoint/2010/main" val="31377347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This graph depicts the required initial units of grass in this optimal strategy as well as displaying when cows should be dried. To achieve a maximal profit, Teal Cow Dairy should aim to follow this strategy as closely as possible.</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36</a:t>
            </a:fld>
            <a:endParaRPr lang="en-US"/>
          </a:p>
        </p:txBody>
      </p:sp>
    </p:spTree>
    <p:extLst>
      <p:ext uri="{BB962C8B-B14F-4D97-AF65-F5344CB8AC3E}">
        <p14:creationId xmlns:p14="http://schemas.microsoft.com/office/powerpoint/2010/main" val="40592067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To make the model more accessible, as well as offer guidance even when plans deviate slightly.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b="0" i="0" dirty="0">
                <a:solidFill>
                  <a:srgbClr val="E5E3DF"/>
                </a:solidFill>
                <a:effectLst/>
                <a:latin typeface="system-ui"/>
              </a:rPr>
              <a:t>we have made available an interactive model which takes the current situation and determines the best next steps in an optimal strategy.</a:t>
            </a:r>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37</a:t>
            </a:fld>
            <a:endParaRPr lang="en-US"/>
          </a:p>
        </p:txBody>
      </p:sp>
    </p:spTree>
    <p:extLst>
      <p:ext uri="{BB962C8B-B14F-4D97-AF65-F5344CB8AC3E}">
        <p14:creationId xmlns:p14="http://schemas.microsoft.com/office/powerpoint/2010/main" val="302712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000000"/>
                </a:solidFill>
                <a:effectLst/>
                <a:latin typeface="Helvetica" pitchFamily="2" charset="0"/>
              </a:rPr>
              <a:t>Thank you for your time and please reach out if you require any further clarification on any of the points raised. </a:t>
            </a:r>
          </a:p>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38</a:t>
            </a:fld>
            <a:endParaRPr lang="en-US"/>
          </a:p>
        </p:txBody>
      </p:sp>
    </p:spTree>
    <p:extLst>
      <p:ext uri="{BB962C8B-B14F-4D97-AF65-F5344CB8AC3E}">
        <p14:creationId xmlns:p14="http://schemas.microsoft.com/office/powerpoint/2010/main" val="20234684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6</a:t>
            </a:fld>
            <a:endParaRPr lang="en-US"/>
          </a:p>
        </p:txBody>
      </p:sp>
    </p:spTree>
    <p:extLst>
      <p:ext uri="{BB962C8B-B14F-4D97-AF65-F5344CB8AC3E}">
        <p14:creationId xmlns:p14="http://schemas.microsoft.com/office/powerpoint/2010/main" val="4127319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7</a:t>
            </a:fld>
            <a:endParaRPr lang="en-US"/>
          </a:p>
        </p:txBody>
      </p:sp>
    </p:spTree>
    <p:extLst>
      <p:ext uri="{BB962C8B-B14F-4D97-AF65-F5344CB8AC3E}">
        <p14:creationId xmlns:p14="http://schemas.microsoft.com/office/powerpoint/2010/main" val="42194104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8</a:t>
            </a:fld>
            <a:endParaRPr lang="en-US"/>
          </a:p>
        </p:txBody>
      </p:sp>
    </p:spTree>
    <p:extLst>
      <p:ext uri="{BB962C8B-B14F-4D97-AF65-F5344CB8AC3E}">
        <p14:creationId xmlns:p14="http://schemas.microsoft.com/office/powerpoint/2010/main" val="1846737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9</a:t>
            </a:fld>
            <a:endParaRPr lang="en-US"/>
          </a:p>
        </p:txBody>
      </p:sp>
    </p:spTree>
    <p:extLst>
      <p:ext uri="{BB962C8B-B14F-4D97-AF65-F5344CB8AC3E}">
        <p14:creationId xmlns:p14="http://schemas.microsoft.com/office/powerpoint/2010/main" val="3984112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10</a:t>
            </a:fld>
            <a:endParaRPr lang="en-US"/>
          </a:p>
        </p:txBody>
      </p:sp>
    </p:spTree>
    <p:extLst>
      <p:ext uri="{BB962C8B-B14F-4D97-AF65-F5344CB8AC3E}">
        <p14:creationId xmlns:p14="http://schemas.microsoft.com/office/powerpoint/2010/main" val="5675413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DD87E5-D0BD-B042-9D6C-C54C56D38F14}" type="slidenum">
              <a:rPr lang="en-US" smtClean="0"/>
              <a:t>11</a:t>
            </a:fld>
            <a:endParaRPr lang="en-US"/>
          </a:p>
        </p:txBody>
      </p:sp>
    </p:spTree>
    <p:extLst>
      <p:ext uri="{BB962C8B-B14F-4D97-AF65-F5344CB8AC3E}">
        <p14:creationId xmlns:p14="http://schemas.microsoft.com/office/powerpoint/2010/main" val="1310202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17E23-2102-0A1F-85C6-BC601719D11E}"/>
              </a:ext>
            </a:extLst>
          </p:cNvPr>
          <p:cNvSpPr>
            <a:spLocks noGrp="1"/>
          </p:cNvSpPr>
          <p:nvPr>
            <p:ph type="ctrTitle" hasCustomPrompt="1"/>
          </p:nvPr>
        </p:nvSpPr>
        <p:spPr>
          <a:xfrm>
            <a:off x="1524000" y="1122363"/>
            <a:ext cx="9144000" cy="2387600"/>
          </a:xfrm>
        </p:spPr>
        <p:txBody>
          <a:bodyPr anchor="b"/>
          <a:lstStyle>
            <a:lvl1pPr algn="ctr">
              <a:defRPr sz="6000" b="1"/>
            </a:lvl1pPr>
          </a:lstStyle>
          <a:p>
            <a:r>
              <a:rPr lang="en-GB" dirty="0"/>
              <a:t>CLICK TO EDIT MASTER TITLE STYLE</a:t>
            </a:r>
            <a:endParaRPr lang="en-US" dirty="0"/>
          </a:p>
        </p:txBody>
      </p:sp>
      <p:sp>
        <p:nvSpPr>
          <p:cNvPr id="3" name="Subtitle 2">
            <a:extLst>
              <a:ext uri="{FF2B5EF4-FFF2-40B4-BE49-F238E27FC236}">
                <a16:creationId xmlns:a16="http://schemas.microsoft.com/office/drawing/2014/main" id="{E84E706A-A88C-3881-492B-6813ACC462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7" name="Date Placeholder 6">
            <a:extLst>
              <a:ext uri="{FF2B5EF4-FFF2-40B4-BE49-F238E27FC236}">
                <a16:creationId xmlns:a16="http://schemas.microsoft.com/office/drawing/2014/main" id="{26297F02-100D-C6DF-4DD4-E4191ABCA9F6}"/>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8" name="Footer Placeholder 7">
            <a:extLst>
              <a:ext uri="{FF2B5EF4-FFF2-40B4-BE49-F238E27FC236}">
                <a16:creationId xmlns:a16="http://schemas.microsoft.com/office/drawing/2014/main" id="{ECE3514F-938A-B8B1-040A-AB4E07E3302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32CD47D-AC8C-29AE-4562-998CD215497A}"/>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Tree>
    <p:extLst>
      <p:ext uri="{BB962C8B-B14F-4D97-AF65-F5344CB8AC3E}">
        <p14:creationId xmlns:p14="http://schemas.microsoft.com/office/powerpoint/2010/main" val="1906301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8DCBB-FD3D-0EF2-D2B0-D68477FD95B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9E37193-72D8-5F9F-59A1-B91579BAB7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0931EB7-8A13-8B4A-8B5E-7282CE6DA6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DD7B1A7-A6C2-447F-E84C-B2C72E1C9E91}"/>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6" name="Footer Placeholder 5">
            <a:extLst>
              <a:ext uri="{FF2B5EF4-FFF2-40B4-BE49-F238E27FC236}">
                <a16:creationId xmlns:a16="http://schemas.microsoft.com/office/drawing/2014/main" id="{7939FA49-D2CC-7D6B-B5EC-B170F5BE13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00C81F-9FCD-9EB3-3B79-C8CBE4BF689B}"/>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Tree>
    <p:extLst>
      <p:ext uri="{BB962C8B-B14F-4D97-AF65-F5344CB8AC3E}">
        <p14:creationId xmlns:p14="http://schemas.microsoft.com/office/powerpoint/2010/main" val="35465764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F9D00-716D-46A4-8639-C15CFF43F9D5}"/>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205C0A5-ED13-D440-B863-8757B9ADDA0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123F627-167F-F9FF-9B37-5D6A140A9230}"/>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5" name="Footer Placeholder 4">
            <a:extLst>
              <a:ext uri="{FF2B5EF4-FFF2-40B4-BE49-F238E27FC236}">
                <a16:creationId xmlns:a16="http://schemas.microsoft.com/office/drawing/2014/main" id="{8DB0A870-1842-839C-FC3C-B414F0D712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1EED23-B1F6-B5AB-A947-80F9D9E0AA9F}"/>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Tree>
    <p:extLst>
      <p:ext uri="{BB962C8B-B14F-4D97-AF65-F5344CB8AC3E}">
        <p14:creationId xmlns:p14="http://schemas.microsoft.com/office/powerpoint/2010/main" val="1754065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C11244-EE71-0D91-66D9-C91DA743493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49392AE-25BB-793A-D97A-9BA755DB402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B6B358C-793A-D3DC-8227-E81D40E73DAB}"/>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5" name="Footer Placeholder 4">
            <a:extLst>
              <a:ext uri="{FF2B5EF4-FFF2-40B4-BE49-F238E27FC236}">
                <a16:creationId xmlns:a16="http://schemas.microsoft.com/office/drawing/2014/main" id="{9E2EA38B-EAA7-2A1A-9282-4FCA6CEFDB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7CCFC9-95D7-341A-572D-E6B0B60F204B}"/>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Tree>
    <p:extLst>
      <p:ext uri="{BB962C8B-B14F-4D97-AF65-F5344CB8AC3E}">
        <p14:creationId xmlns:p14="http://schemas.microsoft.com/office/powerpoint/2010/main" val="145691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A1EC4-4883-38F2-4854-D883CFFD3282}"/>
              </a:ext>
            </a:extLst>
          </p:cNvPr>
          <p:cNvSpPr>
            <a:spLocks noGrp="1"/>
          </p:cNvSpPr>
          <p:nvPr>
            <p:ph type="title" hasCustomPrompt="1"/>
          </p:nvPr>
        </p:nvSpPr>
        <p:spPr>
          <a:xfrm>
            <a:off x="694800" y="512158"/>
            <a:ext cx="10800000" cy="726256"/>
          </a:xfrm>
        </p:spPr>
        <p:txBody>
          <a:bodyPr>
            <a:normAutofit/>
          </a:bodyPr>
          <a:lstStyle>
            <a:lvl1pPr>
              <a:defRPr sz="2400"/>
            </a:lvl1pPr>
          </a:lstStyle>
          <a:p>
            <a:r>
              <a:rPr lang="en-GB" dirty="0"/>
              <a:t>CLICK TO EDIT MASTER TITLE STYLE</a:t>
            </a:r>
            <a:endParaRPr lang="en-US" dirty="0"/>
          </a:p>
        </p:txBody>
      </p:sp>
      <p:sp>
        <p:nvSpPr>
          <p:cNvPr id="4" name="Date Placeholder 3">
            <a:extLst>
              <a:ext uri="{FF2B5EF4-FFF2-40B4-BE49-F238E27FC236}">
                <a16:creationId xmlns:a16="http://schemas.microsoft.com/office/drawing/2014/main" id="{70343DA2-A3FA-FC3B-895F-0C8727523FAC}"/>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5" name="Footer Placeholder 4">
            <a:extLst>
              <a:ext uri="{FF2B5EF4-FFF2-40B4-BE49-F238E27FC236}">
                <a16:creationId xmlns:a16="http://schemas.microsoft.com/office/drawing/2014/main" id="{C650AE31-4965-4964-D18E-07BEF5D5A6F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8AC9DB9-7920-3CC1-4463-4177682C02EE}"/>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
        <p:nvSpPr>
          <p:cNvPr id="8" name="Text Placeholder 2">
            <a:extLst>
              <a:ext uri="{FF2B5EF4-FFF2-40B4-BE49-F238E27FC236}">
                <a16:creationId xmlns:a16="http://schemas.microsoft.com/office/drawing/2014/main" id="{923D4A79-9F1C-802C-0800-785DB43E4044}"/>
              </a:ext>
            </a:extLst>
          </p:cNvPr>
          <p:cNvSpPr>
            <a:spLocks noGrp="1"/>
          </p:cNvSpPr>
          <p:nvPr>
            <p:ph idx="13"/>
          </p:nvPr>
        </p:nvSpPr>
        <p:spPr>
          <a:xfrm>
            <a:off x="696000" y="1328107"/>
            <a:ext cx="10800000" cy="4848856"/>
          </a:xfrm>
          <a:prstGeom prst="rect">
            <a:avLst/>
          </a:prstGeom>
        </p:spPr>
        <p:txBody>
          <a:bodyPr vert="horz" lIns="91440" tIns="45720" rIns="91440" bIns="45720" rtlCol="0">
            <a:normAutofit/>
          </a:bodyPr>
          <a:lstStyle>
            <a:lvl1pPr>
              <a:defRPr sz="1600"/>
            </a:lvl1pPr>
            <a:lvl2pPr>
              <a:defRPr sz="1400"/>
            </a:lvl2pPr>
            <a:lvl3pPr>
              <a:defRPr sz="1200"/>
            </a:lvl3pPr>
            <a:lvl4pPr>
              <a:defRPr sz="1100"/>
            </a:lvl4pPr>
            <a:lvl5pPr>
              <a:defRPr sz="11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304800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A1EC4-4883-38F2-4854-D883CFFD3282}"/>
              </a:ext>
            </a:extLst>
          </p:cNvPr>
          <p:cNvSpPr>
            <a:spLocks noGrp="1"/>
          </p:cNvSpPr>
          <p:nvPr>
            <p:ph type="title" hasCustomPrompt="1"/>
          </p:nvPr>
        </p:nvSpPr>
        <p:spPr>
          <a:xfrm>
            <a:off x="694801" y="512158"/>
            <a:ext cx="5400000" cy="726256"/>
          </a:xfrm>
        </p:spPr>
        <p:txBody>
          <a:bodyPr>
            <a:normAutofit/>
          </a:bodyPr>
          <a:lstStyle>
            <a:lvl1pPr>
              <a:defRPr sz="2400"/>
            </a:lvl1pPr>
          </a:lstStyle>
          <a:p>
            <a:r>
              <a:rPr lang="en-GB" dirty="0"/>
              <a:t>CLICK TO EDIT MASTER TITLE STYLE</a:t>
            </a:r>
            <a:endParaRPr lang="en-US" dirty="0"/>
          </a:p>
        </p:txBody>
      </p:sp>
      <p:sp>
        <p:nvSpPr>
          <p:cNvPr id="4" name="Date Placeholder 3">
            <a:extLst>
              <a:ext uri="{FF2B5EF4-FFF2-40B4-BE49-F238E27FC236}">
                <a16:creationId xmlns:a16="http://schemas.microsoft.com/office/drawing/2014/main" id="{70343DA2-A3FA-FC3B-895F-0C8727523FAC}"/>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5" name="Footer Placeholder 4">
            <a:extLst>
              <a:ext uri="{FF2B5EF4-FFF2-40B4-BE49-F238E27FC236}">
                <a16:creationId xmlns:a16="http://schemas.microsoft.com/office/drawing/2014/main" id="{C650AE31-4965-4964-D18E-07BEF5D5A6F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8AC9DB9-7920-3CC1-4463-4177682C02EE}"/>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
        <p:nvSpPr>
          <p:cNvPr id="8" name="Text Placeholder 2">
            <a:extLst>
              <a:ext uri="{FF2B5EF4-FFF2-40B4-BE49-F238E27FC236}">
                <a16:creationId xmlns:a16="http://schemas.microsoft.com/office/drawing/2014/main" id="{923D4A79-9F1C-802C-0800-785DB43E4044}"/>
              </a:ext>
            </a:extLst>
          </p:cNvPr>
          <p:cNvSpPr>
            <a:spLocks noGrp="1"/>
          </p:cNvSpPr>
          <p:nvPr>
            <p:ph idx="13"/>
          </p:nvPr>
        </p:nvSpPr>
        <p:spPr>
          <a:xfrm>
            <a:off x="696000" y="1328107"/>
            <a:ext cx="5400000" cy="4848856"/>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9521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52196-FAC5-5AE7-F494-45839193559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9D227B08-60D2-36A0-24F4-89466BDF8A9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1296B63-9C06-9671-0014-38D31A1DED18}"/>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5" name="Footer Placeholder 4">
            <a:extLst>
              <a:ext uri="{FF2B5EF4-FFF2-40B4-BE49-F238E27FC236}">
                <a16:creationId xmlns:a16="http://schemas.microsoft.com/office/drawing/2014/main" id="{F43ED963-BFA7-2361-4E44-91536F844C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4E8205-2868-1709-A73B-F1F354AE36A0}"/>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Tree>
    <p:extLst>
      <p:ext uri="{BB962C8B-B14F-4D97-AF65-F5344CB8AC3E}">
        <p14:creationId xmlns:p14="http://schemas.microsoft.com/office/powerpoint/2010/main" val="4041686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EDA52-F0D4-6D25-4A47-DA0AEDFCFCF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3215E36-68A2-A6F6-2D3B-33DE39CB8A29}"/>
              </a:ext>
            </a:extLst>
          </p:cNvPr>
          <p:cNvSpPr>
            <a:spLocks noGrp="1"/>
          </p:cNvSpPr>
          <p:nvPr>
            <p:ph sz="half" idx="1"/>
          </p:nvPr>
        </p:nvSpPr>
        <p:spPr>
          <a:xfrm>
            <a:off x="250723" y="1270769"/>
            <a:ext cx="5769078" cy="4906194"/>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Content Placeholder 3">
            <a:extLst>
              <a:ext uri="{FF2B5EF4-FFF2-40B4-BE49-F238E27FC236}">
                <a16:creationId xmlns:a16="http://schemas.microsoft.com/office/drawing/2014/main" id="{898873EF-E041-1B8D-391C-6F58BF95ED41}"/>
              </a:ext>
            </a:extLst>
          </p:cNvPr>
          <p:cNvSpPr>
            <a:spLocks noGrp="1"/>
          </p:cNvSpPr>
          <p:nvPr>
            <p:ph sz="half" idx="2"/>
          </p:nvPr>
        </p:nvSpPr>
        <p:spPr>
          <a:xfrm>
            <a:off x="6172199" y="1270769"/>
            <a:ext cx="5769077" cy="490619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1C102F2-B60D-AB24-8497-FA8298282201}"/>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6" name="Footer Placeholder 5">
            <a:extLst>
              <a:ext uri="{FF2B5EF4-FFF2-40B4-BE49-F238E27FC236}">
                <a16:creationId xmlns:a16="http://schemas.microsoft.com/office/drawing/2014/main" id="{E1E38E52-9805-3559-7B68-0E5CE0A834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DC6E11-F4EC-8390-3CDA-914F6BBCD3C2}"/>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Tree>
    <p:extLst>
      <p:ext uri="{BB962C8B-B14F-4D97-AF65-F5344CB8AC3E}">
        <p14:creationId xmlns:p14="http://schemas.microsoft.com/office/powerpoint/2010/main" val="2570985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134CF-FD49-FE91-2A3F-F824181F4D8C}"/>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93CF9C9-DB90-10D7-7994-FEC5E3B1FD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666E543-BCF7-D337-FD40-B15CA78E080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223C2E5-AECE-7729-DC63-1B43AA0322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746F5AD-8D52-2935-1CF9-043B95FF535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BD75C08-924E-8DA9-20A9-3A75DBB6E84D}"/>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8" name="Footer Placeholder 7">
            <a:extLst>
              <a:ext uri="{FF2B5EF4-FFF2-40B4-BE49-F238E27FC236}">
                <a16:creationId xmlns:a16="http://schemas.microsoft.com/office/drawing/2014/main" id="{6B9408B3-7C12-7714-3E84-E39FDD9098A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508F8D1-9861-1ED5-4D68-E307C6A0804E}"/>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Tree>
    <p:extLst>
      <p:ext uri="{BB962C8B-B14F-4D97-AF65-F5344CB8AC3E}">
        <p14:creationId xmlns:p14="http://schemas.microsoft.com/office/powerpoint/2010/main" val="3221329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2CB2C-50EE-5C8F-C0EE-7006AD6CD05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4A45DA9-372B-8220-CA16-E24DACB51BFE}"/>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4" name="Footer Placeholder 3">
            <a:extLst>
              <a:ext uri="{FF2B5EF4-FFF2-40B4-BE49-F238E27FC236}">
                <a16:creationId xmlns:a16="http://schemas.microsoft.com/office/drawing/2014/main" id="{81C24861-C75F-4B51-0AAA-D4D3FCE38BF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0C5399B-B668-B9B5-6C8F-DCDCAC44E68A}"/>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Tree>
    <p:extLst>
      <p:ext uri="{BB962C8B-B14F-4D97-AF65-F5344CB8AC3E}">
        <p14:creationId xmlns:p14="http://schemas.microsoft.com/office/powerpoint/2010/main" val="537468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707FF0-28B5-D4FC-83C5-EE0F4A01C498}"/>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3" name="Footer Placeholder 2">
            <a:extLst>
              <a:ext uri="{FF2B5EF4-FFF2-40B4-BE49-F238E27FC236}">
                <a16:creationId xmlns:a16="http://schemas.microsoft.com/office/drawing/2014/main" id="{F58DE6EF-77E1-A7E0-4BFE-EBB2EBD122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D153DD-830E-C854-97C8-F8DB38F8E7E7}"/>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Tree>
    <p:extLst>
      <p:ext uri="{BB962C8B-B14F-4D97-AF65-F5344CB8AC3E}">
        <p14:creationId xmlns:p14="http://schemas.microsoft.com/office/powerpoint/2010/main" val="1145041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CAF03-FB32-4FF1-852B-55387B99AB8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7EFD3E3-2C61-A801-43D8-76D7CC879F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38E1E81-2A52-3F50-FA73-8F92D94D41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0E050E4-1CD4-F807-772C-EBF46992FA2D}"/>
              </a:ext>
            </a:extLst>
          </p:cNvPr>
          <p:cNvSpPr>
            <a:spLocks noGrp="1"/>
          </p:cNvSpPr>
          <p:nvPr>
            <p:ph type="dt" sz="half" idx="10"/>
          </p:nvPr>
        </p:nvSpPr>
        <p:spPr/>
        <p:txBody>
          <a:bodyPr/>
          <a:lstStyle/>
          <a:p>
            <a:fld id="{308AE635-D126-744D-8C61-FF71954D1278}" type="datetimeFigureOut">
              <a:rPr lang="en-US" smtClean="0"/>
              <a:t>5/20/24</a:t>
            </a:fld>
            <a:endParaRPr lang="en-US"/>
          </a:p>
        </p:txBody>
      </p:sp>
      <p:sp>
        <p:nvSpPr>
          <p:cNvPr id="6" name="Footer Placeholder 5">
            <a:extLst>
              <a:ext uri="{FF2B5EF4-FFF2-40B4-BE49-F238E27FC236}">
                <a16:creationId xmlns:a16="http://schemas.microsoft.com/office/drawing/2014/main" id="{796D2E4A-A21F-6556-3851-BFA5E28652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F43F76-3DD5-0EFA-5B97-F588D2BBDEAF}"/>
              </a:ext>
            </a:extLst>
          </p:cNvPr>
          <p:cNvSpPr>
            <a:spLocks noGrp="1"/>
          </p:cNvSpPr>
          <p:nvPr>
            <p:ph type="sldNum" sz="quarter" idx="12"/>
          </p:nvPr>
        </p:nvSpPr>
        <p:spPr>
          <a:xfrm>
            <a:off x="8610600" y="6356350"/>
            <a:ext cx="2743200" cy="365125"/>
          </a:xfrm>
          <a:prstGeom prst="rect">
            <a:avLst/>
          </a:prstGeom>
        </p:spPr>
        <p:txBody>
          <a:bodyPr/>
          <a:lstStyle/>
          <a:p>
            <a:fld id="{37D0C77C-E7E4-4044-B06A-AA21EE33A6B4}" type="slidenum">
              <a:rPr lang="en-US" smtClean="0"/>
              <a:t>‹#›</a:t>
            </a:fld>
            <a:endParaRPr lang="en-US"/>
          </a:p>
        </p:txBody>
      </p:sp>
    </p:spTree>
    <p:extLst>
      <p:ext uri="{BB962C8B-B14F-4D97-AF65-F5344CB8AC3E}">
        <p14:creationId xmlns:p14="http://schemas.microsoft.com/office/powerpoint/2010/main" val="1249990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30303"/>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4DA0F1-C174-D425-5C1C-D884179E05B2}"/>
              </a:ext>
            </a:extLst>
          </p:cNvPr>
          <p:cNvSpPr>
            <a:spLocks noGrp="1"/>
          </p:cNvSpPr>
          <p:nvPr>
            <p:ph type="title"/>
          </p:nvPr>
        </p:nvSpPr>
        <p:spPr>
          <a:xfrm>
            <a:off x="694800" y="504000"/>
            <a:ext cx="10800000" cy="726256"/>
          </a:xfrm>
          <a:prstGeom prst="rect">
            <a:avLst/>
          </a:prstGeom>
        </p:spPr>
        <p:txBody>
          <a:bodyPr vert="horz" lIns="91440" tIns="46800" rIns="91440" bIns="45720" rtlCol="0" anchor="ctr">
            <a:normAutofit/>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907AA60A-EC35-9B11-B90B-AA24B726022C}"/>
              </a:ext>
            </a:extLst>
          </p:cNvPr>
          <p:cNvSpPr>
            <a:spLocks noGrp="1"/>
          </p:cNvSpPr>
          <p:nvPr>
            <p:ph type="body" idx="1"/>
          </p:nvPr>
        </p:nvSpPr>
        <p:spPr>
          <a:xfrm>
            <a:off x="696000" y="1328107"/>
            <a:ext cx="10800000" cy="4848856"/>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a:extLst>
              <a:ext uri="{FF2B5EF4-FFF2-40B4-BE49-F238E27FC236}">
                <a16:creationId xmlns:a16="http://schemas.microsoft.com/office/drawing/2014/main" id="{EB185D9D-BC90-D1E1-6D2E-0EB2A96A51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08AE635-D126-744D-8C61-FF71954D1278}" type="datetimeFigureOut">
              <a:rPr lang="en-US" smtClean="0"/>
              <a:t>5/20/24</a:t>
            </a:fld>
            <a:endParaRPr lang="en-US"/>
          </a:p>
        </p:txBody>
      </p:sp>
      <p:sp>
        <p:nvSpPr>
          <p:cNvPr id="5" name="Footer Placeholder 4">
            <a:extLst>
              <a:ext uri="{FF2B5EF4-FFF2-40B4-BE49-F238E27FC236}">
                <a16:creationId xmlns:a16="http://schemas.microsoft.com/office/drawing/2014/main" id="{76EEBEF4-2E0F-EFC1-AF5D-ACFAC74EE9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7" name="TextBox 6">
            <a:extLst>
              <a:ext uri="{FF2B5EF4-FFF2-40B4-BE49-F238E27FC236}">
                <a16:creationId xmlns:a16="http://schemas.microsoft.com/office/drawing/2014/main" id="{4214CC1D-D56A-0C2E-5657-D296DCFE26CA}"/>
              </a:ext>
            </a:extLst>
          </p:cNvPr>
          <p:cNvSpPr txBox="1"/>
          <p:nvPr userDrawn="1"/>
        </p:nvSpPr>
        <p:spPr>
          <a:xfrm>
            <a:off x="-1068150" y="2333"/>
            <a:ext cx="1068149" cy="369332"/>
          </a:xfrm>
          <a:prstGeom prst="rect">
            <a:avLst/>
          </a:prstGeom>
          <a:noFill/>
        </p:spPr>
        <p:txBody>
          <a:bodyPr wrap="square" rtlCol="0">
            <a:spAutoFit/>
          </a:bodyPr>
          <a:lstStyle/>
          <a:p>
            <a:r>
              <a:rPr lang="en-US" dirty="0">
                <a:solidFill>
                  <a:schemeClr val="tx1"/>
                </a:solidFill>
              </a:rPr>
              <a:t>3C4245</a:t>
            </a:r>
          </a:p>
        </p:txBody>
      </p:sp>
      <p:sp>
        <p:nvSpPr>
          <p:cNvPr id="8" name="Rectangle 7">
            <a:extLst>
              <a:ext uri="{FF2B5EF4-FFF2-40B4-BE49-F238E27FC236}">
                <a16:creationId xmlns:a16="http://schemas.microsoft.com/office/drawing/2014/main" id="{B1739C58-5239-D373-EE39-2FF6D21257A8}"/>
              </a:ext>
            </a:extLst>
          </p:cNvPr>
          <p:cNvSpPr/>
          <p:nvPr userDrawn="1"/>
        </p:nvSpPr>
        <p:spPr>
          <a:xfrm>
            <a:off x="-1515032" y="2333"/>
            <a:ext cx="360000" cy="360000"/>
          </a:xfrm>
          <a:prstGeom prst="rect">
            <a:avLst/>
          </a:prstGeom>
          <a:solidFill>
            <a:srgbClr val="3C42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8B92F7A9-0940-AE55-6891-D59BF6F8501D}"/>
              </a:ext>
            </a:extLst>
          </p:cNvPr>
          <p:cNvSpPr txBox="1"/>
          <p:nvPr userDrawn="1"/>
        </p:nvSpPr>
        <p:spPr>
          <a:xfrm>
            <a:off x="-1068149" y="480554"/>
            <a:ext cx="1068149" cy="369332"/>
          </a:xfrm>
          <a:prstGeom prst="rect">
            <a:avLst/>
          </a:prstGeom>
          <a:noFill/>
        </p:spPr>
        <p:txBody>
          <a:bodyPr wrap="square" rtlCol="0">
            <a:spAutoFit/>
          </a:bodyPr>
          <a:lstStyle/>
          <a:p>
            <a:r>
              <a:rPr lang="en-US" dirty="0">
                <a:solidFill>
                  <a:schemeClr val="tx1"/>
                </a:solidFill>
              </a:rPr>
              <a:t>5F6769</a:t>
            </a:r>
          </a:p>
        </p:txBody>
      </p:sp>
      <p:sp>
        <p:nvSpPr>
          <p:cNvPr id="10" name="Rectangle 9">
            <a:extLst>
              <a:ext uri="{FF2B5EF4-FFF2-40B4-BE49-F238E27FC236}">
                <a16:creationId xmlns:a16="http://schemas.microsoft.com/office/drawing/2014/main" id="{175C3CE4-52E6-C728-27E4-1EC1479ADEC0}"/>
              </a:ext>
            </a:extLst>
          </p:cNvPr>
          <p:cNvSpPr/>
          <p:nvPr userDrawn="1"/>
        </p:nvSpPr>
        <p:spPr>
          <a:xfrm>
            <a:off x="-1515031" y="480554"/>
            <a:ext cx="360000" cy="360000"/>
          </a:xfrm>
          <a:prstGeom prst="rect">
            <a:avLst/>
          </a:prstGeom>
          <a:solidFill>
            <a:srgbClr val="5E676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9073826E-D914-E968-B9FB-FE3B5350F567}"/>
              </a:ext>
            </a:extLst>
          </p:cNvPr>
          <p:cNvSpPr txBox="1"/>
          <p:nvPr userDrawn="1"/>
        </p:nvSpPr>
        <p:spPr>
          <a:xfrm>
            <a:off x="-1068150" y="968107"/>
            <a:ext cx="1068149" cy="369332"/>
          </a:xfrm>
          <a:prstGeom prst="rect">
            <a:avLst/>
          </a:prstGeom>
          <a:noFill/>
        </p:spPr>
        <p:txBody>
          <a:bodyPr wrap="square" rtlCol="0">
            <a:spAutoFit/>
          </a:bodyPr>
          <a:lstStyle/>
          <a:p>
            <a:r>
              <a:rPr lang="en-US" dirty="0">
                <a:solidFill>
                  <a:schemeClr val="tx1"/>
                </a:solidFill>
              </a:rPr>
              <a:t>6BA8A9</a:t>
            </a:r>
          </a:p>
        </p:txBody>
      </p:sp>
      <p:sp>
        <p:nvSpPr>
          <p:cNvPr id="12" name="Rectangle 11">
            <a:extLst>
              <a:ext uri="{FF2B5EF4-FFF2-40B4-BE49-F238E27FC236}">
                <a16:creationId xmlns:a16="http://schemas.microsoft.com/office/drawing/2014/main" id="{AD6D23DD-72D5-9DA8-560B-2E5193BC26FB}"/>
              </a:ext>
            </a:extLst>
          </p:cNvPr>
          <p:cNvSpPr/>
          <p:nvPr userDrawn="1"/>
        </p:nvSpPr>
        <p:spPr>
          <a:xfrm>
            <a:off x="-1515032" y="968107"/>
            <a:ext cx="360000" cy="360000"/>
          </a:xfrm>
          <a:prstGeom prst="rect">
            <a:avLst/>
          </a:prstGeom>
          <a:solidFill>
            <a:srgbClr val="6BA8A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3C47A8D7-E891-4AB4-987C-ACFF315D176A}"/>
              </a:ext>
            </a:extLst>
          </p:cNvPr>
          <p:cNvSpPr txBox="1"/>
          <p:nvPr userDrawn="1"/>
        </p:nvSpPr>
        <p:spPr>
          <a:xfrm>
            <a:off x="-1068150" y="1464992"/>
            <a:ext cx="1068149" cy="369332"/>
          </a:xfrm>
          <a:prstGeom prst="rect">
            <a:avLst/>
          </a:prstGeom>
          <a:noFill/>
        </p:spPr>
        <p:txBody>
          <a:bodyPr wrap="square" rtlCol="0">
            <a:spAutoFit/>
          </a:bodyPr>
          <a:lstStyle/>
          <a:p>
            <a:r>
              <a:rPr lang="en-US" dirty="0">
                <a:solidFill>
                  <a:schemeClr val="tx1"/>
                </a:solidFill>
              </a:rPr>
              <a:t>BEF992</a:t>
            </a:r>
          </a:p>
        </p:txBody>
      </p:sp>
      <p:sp>
        <p:nvSpPr>
          <p:cNvPr id="16" name="Rectangle 15">
            <a:extLst>
              <a:ext uri="{FF2B5EF4-FFF2-40B4-BE49-F238E27FC236}">
                <a16:creationId xmlns:a16="http://schemas.microsoft.com/office/drawing/2014/main" id="{5F33E573-47A7-1A99-3394-C151E60CFB5F}"/>
              </a:ext>
            </a:extLst>
          </p:cNvPr>
          <p:cNvSpPr/>
          <p:nvPr userDrawn="1"/>
        </p:nvSpPr>
        <p:spPr>
          <a:xfrm>
            <a:off x="-1515032" y="1464992"/>
            <a:ext cx="360000" cy="360000"/>
          </a:xfrm>
          <a:prstGeom prst="rect">
            <a:avLst/>
          </a:prstGeom>
          <a:solidFill>
            <a:srgbClr val="BEF9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1D95DCD4-2AFD-FE0D-8EBD-73F82C172789}"/>
              </a:ext>
            </a:extLst>
          </p:cNvPr>
          <p:cNvSpPr txBox="1"/>
          <p:nvPr userDrawn="1"/>
        </p:nvSpPr>
        <p:spPr>
          <a:xfrm>
            <a:off x="-1068151" y="1943213"/>
            <a:ext cx="1068149" cy="369332"/>
          </a:xfrm>
          <a:prstGeom prst="rect">
            <a:avLst/>
          </a:prstGeom>
          <a:noFill/>
        </p:spPr>
        <p:txBody>
          <a:bodyPr wrap="square" rtlCol="0">
            <a:spAutoFit/>
          </a:bodyPr>
          <a:lstStyle/>
          <a:p>
            <a:r>
              <a:rPr lang="en-US" dirty="0">
                <a:solidFill>
                  <a:schemeClr val="tx1"/>
                </a:solidFill>
              </a:rPr>
              <a:t>00B1B1</a:t>
            </a:r>
          </a:p>
        </p:txBody>
      </p:sp>
      <p:sp>
        <p:nvSpPr>
          <p:cNvPr id="18" name="Rectangle 17">
            <a:extLst>
              <a:ext uri="{FF2B5EF4-FFF2-40B4-BE49-F238E27FC236}">
                <a16:creationId xmlns:a16="http://schemas.microsoft.com/office/drawing/2014/main" id="{693B056E-3A6A-0209-84C3-B2D35A188221}"/>
              </a:ext>
            </a:extLst>
          </p:cNvPr>
          <p:cNvSpPr/>
          <p:nvPr userDrawn="1"/>
        </p:nvSpPr>
        <p:spPr>
          <a:xfrm>
            <a:off x="-1515033" y="1943213"/>
            <a:ext cx="360000" cy="360000"/>
          </a:xfrm>
          <a:prstGeom prst="rect">
            <a:avLst/>
          </a:prstGeom>
          <a:solidFill>
            <a:srgbClr val="4FAFA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93737ECB-8164-3CFC-301E-965A0A40AA2B}"/>
              </a:ext>
            </a:extLst>
          </p:cNvPr>
          <p:cNvSpPr txBox="1"/>
          <p:nvPr userDrawn="1"/>
        </p:nvSpPr>
        <p:spPr>
          <a:xfrm>
            <a:off x="-1068150" y="2421434"/>
            <a:ext cx="1068149" cy="369332"/>
          </a:xfrm>
          <a:prstGeom prst="rect">
            <a:avLst/>
          </a:prstGeom>
          <a:noFill/>
        </p:spPr>
        <p:txBody>
          <a:bodyPr wrap="square" rtlCol="0">
            <a:spAutoFit/>
          </a:bodyPr>
          <a:lstStyle/>
          <a:p>
            <a:r>
              <a:rPr lang="en-US" dirty="0">
                <a:solidFill>
                  <a:schemeClr val="tx1"/>
                </a:solidFill>
              </a:rPr>
              <a:t>008080</a:t>
            </a:r>
          </a:p>
        </p:txBody>
      </p:sp>
      <p:sp>
        <p:nvSpPr>
          <p:cNvPr id="20" name="Rectangle 19">
            <a:extLst>
              <a:ext uri="{FF2B5EF4-FFF2-40B4-BE49-F238E27FC236}">
                <a16:creationId xmlns:a16="http://schemas.microsoft.com/office/drawing/2014/main" id="{41B9285D-DBBC-0CE3-88B9-99B19523FC6F}"/>
              </a:ext>
            </a:extLst>
          </p:cNvPr>
          <p:cNvSpPr/>
          <p:nvPr userDrawn="1"/>
        </p:nvSpPr>
        <p:spPr>
          <a:xfrm>
            <a:off x="-1515032" y="2421434"/>
            <a:ext cx="360000" cy="360000"/>
          </a:xfrm>
          <a:prstGeom prst="rect">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BCF01D31-01EC-8B04-CC48-A090F32EB05E}"/>
              </a:ext>
            </a:extLst>
          </p:cNvPr>
          <p:cNvSpPr txBox="1"/>
          <p:nvPr userDrawn="1"/>
        </p:nvSpPr>
        <p:spPr>
          <a:xfrm>
            <a:off x="-1068151" y="2908987"/>
            <a:ext cx="1068149" cy="369332"/>
          </a:xfrm>
          <a:prstGeom prst="rect">
            <a:avLst/>
          </a:prstGeom>
          <a:noFill/>
        </p:spPr>
        <p:txBody>
          <a:bodyPr wrap="square" rtlCol="0">
            <a:spAutoFit/>
          </a:bodyPr>
          <a:lstStyle/>
          <a:p>
            <a:r>
              <a:rPr lang="en-US" dirty="0">
                <a:solidFill>
                  <a:schemeClr val="tx1"/>
                </a:solidFill>
              </a:rPr>
              <a:t>114852</a:t>
            </a:r>
          </a:p>
        </p:txBody>
      </p:sp>
      <p:sp>
        <p:nvSpPr>
          <p:cNvPr id="22" name="Rectangle 21">
            <a:extLst>
              <a:ext uri="{FF2B5EF4-FFF2-40B4-BE49-F238E27FC236}">
                <a16:creationId xmlns:a16="http://schemas.microsoft.com/office/drawing/2014/main" id="{04FC585D-2911-5B01-A959-288D9B68F963}"/>
              </a:ext>
            </a:extLst>
          </p:cNvPr>
          <p:cNvSpPr/>
          <p:nvPr userDrawn="1"/>
        </p:nvSpPr>
        <p:spPr>
          <a:xfrm>
            <a:off x="-1515033" y="2908987"/>
            <a:ext cx="360000" cy="360000"/>
          </a:xfrm>
          <a:prstGeom prst="rect">
            <a:avLst/>
          </a:prstGeom>
          <a:solidFill>
            <a:srgbClr val="20465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01305ACE-9AFF-1378-7C07-F7565F676CD9}"/>
              </a:ext>
            </a:extLst>
          </p:cNvPr>
          <p:cNvSpPr txBox="1"/>
          <p:nvPr userDrawn="1"/>
        </p:nvSpPr>
        <p:spPr>
          <a:xfrm>
            <a:off x="-1068151" y="3405872"/>
            <a:ext cx="1068149" cy="369332"/>
          </a:xfrm>
          <a:prstGeom prst="rect">
            <a:avLst/>
          </a:prstGeom>
          <a:noFill/>
        </p:spPr>
        <p:txBody>
          <a:bodyPr wrap="square" rtlCol="0">
            <a:spAutoFit/>
          </a:bodyPr>
          <a:lstStyle/>
          <a:p>
            <a:r>
              <a:rPr lang="en-US" b="0" dirty="0">
                <a:solidFill>
                  <a:schemeClr val="tx1"/>
                </a:solidFill>
              </a:rPr>
              <a:t>0B262B</a:t>
            </a:r>
          </a:p>
        </p:txBody>
      </p:sp>
      <p:sp>
        <p:nvSpPr>
          <p:cNvPr id="24" name="Rectangle 23">
            <a:extLst>
              <a:ext uri="{FF2B5EF4-FFF2-40B4-BE49-F238E27FC236}">
                <a16:creationId xmlns:a16="http://schemas.microsoft.com/office/drawing/2014/main" id="{5B4FC800-F914-32A4-3727-0A41BDE6AF8A}"/>
              </a:ext>
            </a:extLst>
          </p:cNvPr>
          <p:cNvSpPr/>
          <p:nvPr userDrawn="1"/>
        </p:nvSpPr>
        <p:spPr>
          <a:xfrm>
            <a:off x="-1515033" y="3405872"/>
            <a:ext cx="360000" cy="360000"/>
          </a:xfrm>
          <a:prstGeom prst="rect">
            <a:avLst/>
          </a:prstGeom>
          <a:solidFill>
            <a:srgbClr val="12252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7" name="TextBox 26">
            <a:extLst>
              <a:ext uri="{FF2B5EF4-FFF2-40B4-BE49-F238E27FC236}">
                <a16:creationId xmlns:a16="http://schemas.microsoft.com/office/drawing/2014/main" id="{D37A3E5C-8B8A-2664-E4D3-14C9DEFB15FB}"/>
              </a:ext>
            </a:extLst>
          </p:cNvPr>
          <p:cNvSpPr txBox="1"/>
          <p:nvPr userDrawn="1"/>
        </p:nvSpPr>
        <p:spPr>
          <a:xfrm>
            <a:off x="-1068151" y="3912089"/>
            <a:ext cx="1068149" cy="369332"/>
          </a:xfrm>
          <a:prstGeom prst="rect">
            <a:avLst/>
          </a:prstGeom>
          <a:noFill/>
        </p:spPr>
        <p:txBody>
          <a:bodyPr wrap="square" rtlCol="0">
            <a:spAutoFit/>
          </a:bodyPr>
          <a:lstStyle/>
          <a:p>
            <a:r>
              <a:rPr lang="en-US" dirty="0">
                <a:solidFill>
                  <a:schemeClr val="tx1"/>
                </a:solidFill>
              </a:rPr>
              <a:t>040404</a:t>
            </a:r>
          </a:p>
        </p:txBody>
      </p:sp>
      <p:sp>
        <p:nvSpPr>
          <p:cNvPr id="28" name="Rectangle 27">
            <a:extLst>
              <a:ext uri="{FF2B5EF4-FFF2-40B4-BE49-F238E27FC236}">
                <a16:creationId xmlns:a16="http://schemas.microsoft.com/office/drawing/2014/main" id="{9632FCC0-EFAA-6E93-406B-A9BE0149A285}"/>
              </a:ext>
            </a:extLst>
          </p:cNvPr>
          <p:cNvSpPr/>
          <p:nvPr userDrawn="1"/>
        </p:nvSpPr>
        <p:spPr>
          <a:xfrm>
            <a:off x="-1515033" y="3912089"/>
            <a:ext cx="360000" cy="360000"/>
          </a:xfrm>
          <a:prstGeom prst="rect">
            <a:avLst/>
          </a:prstGeom>
          <a:solidFill>
            <a:srgbClr val="03030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Slide Number Placeholder 28">
            <a:extLst>
              <a:ext uri="{FF2B5EF4-FFF2-40B4-BE49-F238E27FC236}">
                <a16:creationId xmlns:a16="http://schemas.microsoft.com/office/drawing/2014/main" id="{7CA2394D-0920-53B6-3C3B-12452D2026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6224EAA-0C22-E845-AEF3-121C6AAA19E6}" type="slidenum">
              <a:rPr lang="en-US" smtClean="0"/>
              <a:t>‹#›</a:t>
            </a:fld>
            <a:endParaRPr lang="en-US"/>
          </a:p>
        </p:txBody>
      </p:sp>
      <p:sp>
        <p:nvSpPr>
          <p:cNvPr id="31" name="TextBox 30">
            <a:extLst>
              <a:ext uri="{FF2B5EF4-FFF2-40B4-BE49-F238E27FC236}">
                <a16:creationId xmlns:a16="http://schemas.microsoft.com/office/drawing/2014/main" id="{E7DE2DA0-B1E8-B0F3-A43F-49E65F26E71E}"/>
              </a:ext>
            </a:extLst>
          </p:cNvPr>
          <p:cNvSpPr txBox="1"/>
          <p:nvPr userDrawn="1"/>
        </p:nvSpPr>
        <p:spPr>
          <a:xfrm>
            <a:off x="-1068151" y="4389906"/>
            <a:ext cx="1068149" cy="369332"/>
          </a:xfrm>
          <a:prstGeom prst="rect">
            <a:avLst/>
          </a:prstGeom>
          <a:noFill/>
        </p:spPr>
        <p:txBody>
          <a:bodyPr wrap="square" rtlCol="0">
            <a:spAutoFit/>
          </a:bodyPr>
          <a:lstStyle/>
          <a:p>
            <a:r>
              <a:rPr lang="en-US" dirty="0">
                <a:solidFill>
                  <a:schemeClr val="tx1"/>
                </a:solidFill>
              </a:rPr>
              <a:t>002626</a:t>
            </a:r>
          </a:p>
        </p:txBody>
      </p:sp>
      <p:sp>
        <p:nvSpPr>
          <p:cNvPr id="32" name="Rectangle 31">
            <a:extLst>
              <a:ext uri="{FF2B5EF4-FFF2-40B4-BE49-F238E27FC236}">
                <a16:creationId xmlns:a16="http://schemas.microsoft.com/office/drawing/2014/main" id="{49179C0C-6DCC-DE06-6E20-08CCAF16F02A}"/>
              </a:ext>
            </a:extLst>
          </p:cNvPr>
          <p:cNvSpPr/>
          <p:nvPr userDrawn="1"/>
        </p:nvSpPr>
        <p:spPr>
          <a:xfrm>
            <a:off x="-1515033" y="4389906"/>
            <a:ext cx="360000" cy="360000"/>
          </a:xfrm>
          <a:prstGeom prst="rect">
            <a:avLst/>
          </a:prstGeom>
          <a:solidFill>
            <a:srgbClr val="0033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a:extLst>
              <a:ext uri="{FF2B5EF4-FFF2-40B4-BE49-F238E27FC236}">
                <a16:creationId xmlns:a16="http://schemas.microsoft.com/office/drawing/2014/main" id="{7E184A17-0231-A7C0-6164-C8DF9913655B}"/>
              </a:ext>
            </a:extLst>
          </p:cNvPr>
          <p:cNvSpPr txBox="1"/>
          <p:nvPr userDrawn="1"/>
        </p:nvSpPr>
        <p:spPr>
          <a:xfrm>
            <a:off x="-1068151" y="4886791"/>
            <a:ext cx="1068149" cy="369332"/>
          </a:xfrm>
          <a:prstGeom prst="rect">
            <a:avLst/>
          </a:prstGeom>
          <a:noFill/>
        </p:spPr>
        <p:txBody>
          <a:bodyPr wrap="square" rtlCol="0">
            <a:spAutoFit/>
          </a:bodyPr>
          <a:lstStyle/>
          <a:p>
            <a:r>
              <a:rPr lang="en-US" b="0" dirty="0">
                <a:solidFill>
                  <a:schemeClr val="tx1"/>
                </a:solidFill>
              </a:rPr>
              <a:t>001a1a</a:t>
            </a:r>
          </a:p>
        </p:txBody>
      </p:sp>
      <p:sp>
        <p:nvSpPr>
          <p:cNvPr id="34" name="Rectangle 33">
            <a:extLst>
              <a:ext uri="{FF2B5EF4-FFF2-40B4-BE49-F238E27FC236}">
                <a16:creationId xmlns:a16="http://schemas.microsoft.com/office/drawing/2014/main" id="{065E7C5A-E218-625B-CEB9-9FE8CB132627}"/>
              </a:ext>
            </a:extLst>
          </p:cNvPr>
          <p:cNvSpPr/>
          <p:nvPr userDrawn="1"/>
        </p:nvSpPr>
        <p:spPr>
          <a:xfrm>
            <a:off x="-1515033" y="4886791"/>
            <a:ext cx="360000" cy="360000"/>
          </a:xfrm>
          <a:prstGeom prst="rect">
            <a:avLst/>
          </a:prstGeom>
          <a:solidFill>
            <a:srgbClr val="00252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35" name="TextBox 34">
            <a:extLst>
              <a:ext uri="{FF2B5EF4-FFF2-40B4-BE49-F238E27FC236}">
                <a16:creationId xmlns:a16="http://schemas.microsoft.com/office/drawing/2014/main" id="{B52E022A-DC15-09BA-2C4E-032901BD150D}"/>
              </a:ext>
            </a:extLst>
          </p:cNvPr>
          <p:cNvSpPr txBox="1"/>
          <p:nvPr userDrawn="1"/>
        </p:nvSpPr>
        <p:spPr>
          <a:xfrm>
            <a:off x="-1068151" y="5393008"/>
            <a:ext cx="1068149" cy="369332"/>
          </a:xfrm>
          <a:prstGeom prst="rect">
            <a:avLst/>
          </a:prstGeom>
          <a:noFill/>
        </p:spPr>
        <p:txBody>
          <a:bodyPr wrap="square" rtlCol="0">
            <a:spAutoFit/>
          </a:bodyPr>
          <a:lstStyle/>
          <a:p>
            <a:r>
              <a:rPr lang="en-US" dirty="0">
                <a:solidFill>
                  <a:schemeClr val="tx1"/>
                </a:solidFill>
              </a:rPr>
              <a:t>000d0d</a:t>
            </a:r>
          </a:p>
        </p:txBody>
      </p:sp>
      <p:sp>
        <p:nvSpPr>
          <p:cNvPr id="36" name="Rectangle 35">
            <a:extLst>
              <a:ext uri="{FF2B5EF4-FFF2-40B4-BE49-F238E27FC236}">
                <a16:creationId xmlns:a16="http://schemas.microsoft.com/office/drawing/2014/main" id="{1C538E69-89C6-FCF0-2417-D6A413D6CC77}"/>
              </a:ext>
            </a:extLst>
          </p:cNvPr>
          <p:cNvSpPr/>
          <p:nvPr userDrawn="1"/>
        </p:nvSpPr>
        <p:spPr>
          <a:xfrm>
            <a:off x="-1515033" y="5393008"/>
            <a:ext cx="360000" cy="360000"/>
          </a:xfrm>
          <a:prstGeom prst="rect">
            <a:avLst/>
          </a:prstGeom>
          <a:solidFill>
            <a:srgbClr val="00191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9827070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2400" b="1" kern="1200">
          <a:solidFill>
            <a:schemeClr val="tx1"/>
          </a:solidFill>
          <a:latin typeface="Tahoma" panose="020B0604030504040204" pitchFamily="34" charset="0"/>
          <a:ea typeface="Tahoma" panose="020B0604030504040204" pitchFamily="34" charset="0"/>
          <a:cs typeface="Tahoma" panose="020B060403050404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7.png"/><Relationship Id="rId5" Type="http://schemas.openxmlformats.org/officeDocument/2006/relationships/image" Target="../media/image26.jpg"/><Relationship Id="rId4"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7.png"/><Relationship Id="rId4"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slideLayout" Target="../slideLayouts/slideLayout2.xml"/><Relationship Id="rId7" Type="http://schemas.openxmlformats.org/officeDocument/2006/relationships/image" Target="../media/image30.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notesSlide" Target="../notesSlides/notesSlide20.xml"/><Relationship Id="rId9" Type="http://schemas.openxmlformats.org/officeDocument/2006/relationships/image" Target="../media/image27.png"/></Relationships>
</file>

<file path=ppt/slides/_rels/slide23.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slideLayout" Target="../slideLayouts/slideLayout2.xml"/><Relationship Id="rId7" Type="http://schemas.openxmlformats.org/officeDocument/2006/relationships/image" Target="../media/image28.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svg"/><Relationship Id="rId11" Type="http://schemas.openxmlformats.org/officeDocument/2006/relationships/image" Target="../media/image27.png"/><Relationship Id="rId5" Type="http://schemas.openxmlformats.org/officeDocument/2006/relationships/image" Target="../media/image4.png"/><Relationship Id="rId10" Type="http://schemas.openxmlformats.org/officeDocument/2006/relationships/image" Target="../media/image31.svg"/><Relationship Id="rId4" Type="http://schemas.openxmlformats.org/officeDocument/2006/relationships/notesSlide" Target="../notesSlides/notesSlide21.xml"/><Relationship Id="rId9" Type="http://schemas.openxmlformats.org/officeDocument/2006/relationships/image" Target="../media/image30.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7.png"/><Relationship Id="rId4"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7.png"/><Relationship Id="rId5" Type="http://schemas.openxmlformats.org/officeDocument/2006/relationships/image" Target="../media/image32.png"/><Relationship Id="rId4"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7.png"/><Relationship Id="rId5" Type="http://schemas.openxmlformats.org/officeDocument/2006/relationships/image" Target="../media/image33.png"/><Relationship Id="rId4"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7.png"/><Relationship Id="rId5" Type="http://schemas.openxmlformats.org/officeDocument/2006/relationships/image" Target="../media/image34.jpg"/><Relationship Id="rId4"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7.png"/><Relationship Id="rId4"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7.png"/><Relationship Id="rId4"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7.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28.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7.png"/><Relationship Id="rId4"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7.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7.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7.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7.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7.png"/><Relationship Id="rId5" Type="http://schemas.openxmlformats.org/officeDocument/2006/relationships/image" Target="../media/image37.png"/><Relationship Id="rId4" Type="http://schemas.openxmlformats.org/officeDocument/2006/relationships/notesSlide" Target="../notesSlides/notesSlide34.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7.png"/><Relationship Id="rId2" Type="http://schemas.openxmlformats.org/officeDocument/2006/relationships/audio" Target="../media/media18.m4a"/><Relationship Id="rId1" Type="http://schemas.microsoft.com/office/2007/relationships/media" Target="../media/media18.m4a"/><Relationship Id="rId6" Type="http://schemas.microsoft.com/office/2007/relationships/hdphoto" Target="../media/hdphoto1.wdp"/><Relationship Id="rId5" Type="http://schemas.openxmlformats.org/officeDocument/2006/relationships/image" Target="../media/image38.png"/><Relationship Id="rId4" Type="http://schemas.openxmlformats.org/officeDocument/2006/relationships/notesSlide" Target="../notesSlides/notesSlide35.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7.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E608B7B7-B177-8733-D457-C91CED97137E}"/>
              </a:ext>
            </a:extLst>
          </p:cNvPr>
          <p:cNvGrpSpPr/>
          <p:nvPr/>
        </p:nvGrpSpPr>
        <p:grpSpPr>
          <a:xfrm rot="4304786">
            <a:off x="2045151" y="-3113907"/>
            <a:ext cx="7782663" cy="13900264"/>
            <a:chOff x="2472527" y="-355643"/>
            <a:chExt cx="7782663" cy="11716744"/>
          </a:xfrm>
        </p:grpSpPr>
        <p:sp>
          <p:nvSpPr>
            <p:cNvPr id="5" name="Rounded Rectangle 4">
              <a:extLst>
                <a:ext uri="{FF2B5EF4-FFF2-40B4-BE49-F238E27FC236}">
                  <a16:creationId xmlns:a16="http://schemas.microsoft.com/office/drawing/2014/main" id="{041B2596-999C-E2E0-2D2F-3E25A16C2DEA}"/>
                </a:ext>
              </a:extLst>
            </p:cNvPr>
            <p:cNvSpPr/>
            <p:nvPr/>
          </p:nvSpPr>
          <p:spPr>
            <a:xfrm flipH="1">
              <a:off x="7777059" y="3525874"/>
              <a:ext cx="1152000" cy="7835227"/>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69CBFF73-377A-510B-8D56-B7B36AB68F20}"/>
                </a:ext>
              </a:extLst>
            </p:cNvPr>
            <p:cNvSpPr/>
            <p:nvPr/>
          </p:nvSpPr>
          <p:spPr>
            <a:xfrm flipH="1">
              <a:off x="5124791" y="2649729"/>
              <a:ext cx="1152000" cy="6171815"/>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A89F8E19-0D9C-FDC9-A0D8-FFA7C556A322}"/>
                </a:ext>
              </a:extLst>
            </p:cNvPr>
            <p:cNvSpPr/>
            <p:nvPr/>
          </p:nvSpPr>
          <p:spPr>
            <a:xfrm flipH="1">
              <a:off x="6450926" y="-281974"/>
              <a:ext cx="1152000" cy="10800000"/>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38E6CB55-3AFB-BE09-6EE9-2A87CA5B942C}"/>
                </a:ext>
              </a:extLst>
            </p:cNvPr>
            <p:cNvSpPr/>
            <p:nvPr/>
          </p:nvSpPr>
          <p:spPr>
            <a:xfrm flipH="1">
              <a:off x="3798660" y="-355643"/>
              <a:ext cx="1152000" cy="9901106"/>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E3DA52D2-ED5A-890A-B54D-45E5834021BA}"/>
                </a:ext>
              </a:extLst>
            </p:cNvPr>
            <p:cNvSpPr/>
            <p:nvPr/>
          </p:nvSpPr>
          <p:spPr>
            <a:xfrm flipH="1">
              <a:off x="2472527" y="1204386"/>
              <a:ext cx="1152000" cy="5395674"/>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0E97B152-6B88-11A1-B39C-C2CC909C8983}"/>
                </a:ext>
              </a:extLst>
            </p:cNvPr>
            <p:cNvSpPr/>
            <p:nvPr/>
          </p:nvSpPr>
          <p:spPr>
            <a:xfrm flipH="1">
              <a:off x="9103190" y="5048061"/>
              <a:ext cx="1152000" cy="4578000"/>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9A3E8D13-27B8-9A7F-8BF7-4A90DBDE45E2}"/>
              </a:ext>
            </a:extLst>
          </p:cNvPr>
          <p:cNvSpPr>
            <a:spLocks noGrp="1"/>
          </p:cNvSpPr>
          <p:nvPr>
            <p:ph type="ctrTitle"/>
          </p:nvPr>
        </p:nvSpPr>
        <p:spPr/>
        <p:txBody>
          <a:bodyPr/>
          <a:lstStyle/>
          <a:p>
            <a:r>
              <a:rPr lang="en-US" dirty="0"/>
              <a:t>TEAL COW DAIRY</a:t>
            </a:r>
          </a:p>
        </p:txBody>
      </p:sp>
      <p:sp>
        <p:nvSpPr>
          <p:cNvPr id="3" name="Subtitle 2">
            <a:extLst>
              <a:ext uri="{FF2B5EF4-FFF2-40B4-BE49-F238E27FC236}">
                <a16:creationId xmlns:a16="http://schemas.microsoft.com/office/drawing/2014/main" id="{8A560C78-F546-7163-8783-6C0278FD091A}"/>
              </a:ext>
            </a:extLst>
          </p:cNvPr>
          <p:cNvSpPr>
            <a:spLocks noGrp="1"/>
          </p:cNvSpPr>
          <p:nvPr>
            <p:ph type="subTitle" idx="1"/>
          </p:nvPr>
        </p:nvSpPr>
        <p:spPr/>
        <p:txBody>
          <a:bodyPr/>
          <a:lstStyle/>
          <a:p>
            <a:r>
              <a:rPr lang="en-US" dirty="0"/>
              <a:t>Ella Wang and Sophie Ivanovic</a:t>
            </a:r>
          </a:p>
        </p:txBody>
      </p:sp>
      <p:pic>
        <p:nvPicPr>
          <p:cNvPr id="20" name="Graphic 19" descr="Dairy outline">
            <a:extLst>
              <a:ext uri="{FF2B5EF4-FFF2-40B4-BE49-F238E27FC236}">
                <a16:creationId xmlns:a16="http://schemas.microsoft.com/office/drawing/2014/main" id="{633BE02F-DF6F-DC57-95AF-125619D59A6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768460">
            <a:off x="9491120" y="2317573"/>
            <a:ext cx="1515075" cy="1515075"/>
          </a:xfrm>
          <a:prstGeom prst="rect">
            <a:avLst/>
          </a:prstGeom>
        </p:spPr>
      </p:pic>
    </p:spTree>
    <p:extLst>
      <p:ext uri="{BB962C8B-B14F-4D97-AF65-F5344CB8AC3E}">
        <p14:creationId xmlns:p14="http://schemas.microsoft.com/office/powerpoint/2010/main" val="3250089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1FF84F43-3872-2F66-AF64-06293DA5D6A0}"/>
              </a:ext>
            </a:extLst>
          </p:cNvPr>
          <p:cNvSpPr>
            <a:spLocks noGrp="1"/>
          </p:cNvSpPr>
          <p:nvPr>
            <p:ph type="title"/>
          </p:nvPr>
        </p:nvSpPr>
        <p:spPr/>
        <p:txBody>
          <a:bodyPr/>
          <a:lstStyle/>
          <a:p>
            <a:r>
              <a:rPr lang="en-US" dirty="0"/>
              <a:t>OPTIMAL SOLUTION – TOTAL WEEKLY FEED</a:t>
            </a:r>
          </a:p>
        </p:txBody>
      </p:sp>
      <p:pic>
        <p:nvPicPr>
          <p:cNvPr id="7" name="Picture 6">
            <a:extLst>
              <a:ext uri="{FF2B5EF4-FFF2-40B4-BE49-F238E27FC236}">
                <a16:creationId xmlns:a16="http://schemas.microsoft.com/office/drawing/2014/main" id="{8AEDD8E9-9C2F-37FF-5D17-3EB1EF554919}"/>
              </a:ext>
            </a:extLst>
          </p:cNvPr>
          <p:cNvPicPr>
            <a:picLocks noChangeAspect="1"/>
          </p:cNvPicPr>
          <p:nvPr/>
        </p:nvPicPr>
        <p:blipFill>
          <a:blip r:embed="rId3"/>
          <a:stretch>
            <a:fillRect/>
          </a:stretch>
        </p:blipFill>
        <p:spPr>
          <a:xfrm>
            <a:off x="0" y="1103723"/>
            <a:ext cx="12046823" cy="5347313"/>
          </a:xfrm>
          <a:prstGeom prst="rect">
            <a:avLst/>
          </a:prstGeom>
        </p:spPr>
      </p:pic>
    </p:spTree>
    <p:extLst>
      <p:ext uri="{BB962C8B-B14F-4D97-AF65-F5344CB8AC3E}">
        <p14:creationId xmlns:p14="http://schemas.microsoft.com/office/powerpoint/2010/main" val="26271153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SOLUTION – FEED BREAKDOWN</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7"/>
            <a:ext cx="10800000" cy="515683"/>
          </a:xfrm>
        </p:spPr>
        <p:txBody>
          <a:bodyPr/>
          <a:lstStyle/>
          <a:p>
            <a:pPr marL="0" indent="0">
              <a:buNone/>
            </a:pPr>
            <a:r>
              <a:rPr lang="en-US" dirty="0"/>
              <a:t>The units of feed which achieve the optimal profit are given below: </a:t>
            </a:r>
          </a:p>
        </p:txBody>
      </p:sp>
      <p:pic>
        <p:nvPicPr>
          <p:cNvPr id="17" name="Picture 16">
            <a:extLst>
              <a:ext uri="{FF2B5EF4-FFF2-40B4-BE49-F238E27FC236}">
                <a16:creationId xmlns:a16="http://schemas.microsoft.com/office/drawing/2014/main" id="{C44F090F-A2CC-FEE4-3DC4-5074F31C8D43}"/>
              </a:ext>
            </a:extLst>
          </p:cNvPr>
          <p:cNvPicPr>
            <a:picLocks noChangeAspect="1"/>
          </p:cNvPicPr>
          <p:nvPr/>
        </p:nvPicPr>
        <p:blipFill>
          <a:blip r:embed="rId3"/>
          <a:stretch>
            <a:fillRect/>
          </a:stretch>
        </p:blipFill>
        <p:spPr>
          <a:xfrm>
            <a:off x="24824" y="1328107"/>
            <a:ext cx="11469976" cy="5177624"/>
          </a:xfrm>
          <a:prstGeom prst="rect">
            <a:avLst/>
          </a:prstGeom>
        </p:spPr>
      </p:pic>
    </p:spTree>
    <p:extLst>
      <p:ext uri="{BB962C8B-B14F-4D97-AF65-F5344CB8AC3E}">
        <p14:creationId xmlns:p14="http://schemas.microsoft.com/office/powerpoint/2010/main" val="2001920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SOLUTION</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7"/>
            <a:ext cx="10800000" cy="515683"/>
          </a:xfrm>
        </p:spPr>
        <p:txBody>
          <a:bodyPr/>
          <a:lstStyle/>
          <a:p>
            <a:pPr marL="0" indent="0">
              <a:buNone/>
            </a:pPr>
            <a:r>
              <a:rPr lang="en-US" dirty="0"/>
              <a:t>The units of feed which achieve the optimal profit are given below: </a:t>
            </a:r>
          </a:p>
        </p:txBody>
      </p:sp>
      <p:sp>
        <p:nvSpPr>
          <p:cNvPr id="9" name="Content Placeholder 2">
            <a:extLst>
              <a:ext uri="{FF2B5EF4-FFF2-40B4-BE49-F238E27FC236}">
                <a16:creationId xmlns:a16="http://schemas.microsoft.com/office/drawing/2014/main" id="{6D244F99-B50F-D488-10EF-6972E9A228B7}"/>
              </a:ext>
            </a:extLst>
          </p:cNvPr>
          <p:cNvSpPr txBox="1">
            <a:spLocks/>
          </p:cNvSpPr>
          <p:nvPr/>
        </p:nvSpPr>
        <p:spPr>
          <a:xfrm>
            <a:off x="694799" y="2113613"/>
            <a:ext cx="5003799" cy="3986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tx1"/>
                </a:solidFill>
              </a:rPr>
              <a:t>Total Weekly Feed</a:t>
            </a:r>
          </a:p>
          <a:p>
            <a:pPr marL="0" indent="0">
              <a:buFont typeface="Arial" panose="020B0604020202020204" pitchFamily="34" charset="0"/>
              <a:buNone/>
            </a:pPr>
            <a:endParaRPr lang="en-US" dirty="0"/>
          </a:p>
          <a:p>
            <a:endParaRPr lang="en-US" dirty="0"/>
          </a:p>
          <a:p>
            <a:endParaRPr lang="en-US" dirty="0"/>
          </a:p>
        </p:txBody>
      </p:sp>
      <p:sp>
        <p:nvSpPr>
          <p:cNvPr id="10" name="Content Placeholder 2">
            <a:extLst>
              <a:ext uri="{FF2B5EF4-FFF2-40B4-BE49-F238E27FC236}">
                <a16:creationId xmlns:a16="http://schemas.microsoft.com/office/drawing/2014/main" id="{15DFA5D2-E04E-F9E7-4091-8E26A63A20B8}"/>
              </a:ext>
            </a:extLst>
          </p:cNvPr>
          <p:cNvSpPr txBox="1">
            <a:spLocks/>
          </p:cNvSpPr>
          <p:nvPr/>
        </p:nvSpPr>
        <p:spPr>
          <a:xfrm>
            <a:off x="6323212" y="2113612"/>
            <a:ext cx="5158885" cy="3986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tx1"/>
                </a:solidFill>
              </a:rPr>
              <a:t>Extra Weekly Feed for Profit</a:t>
            </a:r>
          </a:p>
          <a:p>
            <a:pPr marL="0" indent="0">
              <a:buFont typeface="Arial" panose="020B0604020202020204" pitchFamily="34" charset="0"/>
              <a:buNone/>
            </a:pPr>
            <a:endParaRPr lang="en-US" dirty="0"/>
          </a:p>
          <a:p>
            <a:endParaRPr lang="en-US" dirty="0"/>
          </a:p>
          <a:p>
            <a:endParaRPr lang="en-US" dirty="0"/>
          </a:p>
        </p:txBody>
      </p:sp>
      <p:pic>
        <p:nvPicPr>
          <p:cNvPr id="5" name="Picture 4">
            <a:extLst>
              <a:ext uri="{FF2B5EF4-FFF2-40B4-BE49-F238E27FC236}">
                <a16:creationId xmlns:a16="http://schemas.microsoft.com/office/drawing/2014/main" id="{E6856534-8273-163A-7711-1625AE44818D}"/>
              </a:ext>
            </a:extLst>
          </p:cNvPr>
          <p:cNvPicPr>
            <a:picLocks noChangeAspect="1"/>
          </p:cNvPicPr>
          <p:nvPr/>
        </p:nvPicPr>
        <p:blipFill>
          <a:blip r:embed="rId3"/>
          <a:stretch>
            <a:fillRect/>
          </a:stretch>
        </p:blipFill>
        <p:spPr>
          <a:xfrm>
            <a:off x="694798" y="2512308"/>
            <a:ext cx="5158884" cy="2828221"/>
          </a:xfrm>
          <a:prstGeom prst="rect">
            <a:avLst/>
          </a:prstGeom>
        </p:spPr>
      </p:pic>
      <p:pic>
        <p:nvPicPr>
          <p:cNvPr id="11" name="Picture 10">
            <a:extLst>
              <a:ext uri="{FF2B5EF4-FFF2-40B4-BE49-F238E27FC236}">
                <a16:creationId xmlns:a16="http://schemas.microsoft.com/office/drawing/2014/main" id="{CDB631C7-8BEB-B39D-02F2-797D6096CFFC}"/>
              </a:ext>
            </a:extLst>
          </p:cNvPr>
          <p:cNvPicPr>
            <a:picLocks noChangeAspect="1"/>
          </p:cNvPicPr>
          <p:nvPr/>
        </p:nvPicPr>
        <p:blipFill>
          <a:blip r:embed="rId4"/>
          <a:stretch>
            <a:fillRect/>
          </a:stretch>
        </p:blipFill>
        <p:spPr>
          <a:xfrm>
            <a:off x="6338320" y="2525842"/>
            <a:ext cx="5196034" cy="2828221"/>
          </a:xfrm>
          <a:prstGeom prst="rect">
            <a:avLst/>
          </a:prstGeom>
        </p:spPr>
      </p:pic>
    </p:spTree>
    <p:extLst>
      <p:ext uri="{BB962C8B-B14F-4D97-AF65-F5344CB8AC3E}">
        <p14:creationId xmlns:p14="http://schemas.microsoft.com/office/powerpoint/2010/main" val="1400000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OBSERVATIONS</a:t>
            </a:r>
          </a:p>
        </p:txBody>
      </p:sp>
      <p:sp>
        <p:nvSpPr>
          <p:cNvPr id="11" name="Rounded Rectangle 10">
            <a:extLst>
              <a:ext uri="{FF2B5EF4-FFF2-40B4-BE49-F238E27FC236}">
                <a16:creationId xmlns:a16="http://schemas.microsoft.com/office/drawing/2014/main" id="{32C0C6EA-5416-9EB5-194D-8727B680F975}"/>
              </a:ext>
            </a:extLst>
          </p:cNvPr>
          <p:cNvSpPr/>
          <p:nvPr/>
        </p:nvSpPr>
        <p:spPr>
          <a:xfrm>
            <a:off x="629843" y="1864658"/>
            <a:ext cx="3312000" cy="4391235"/>
          </a:xfrm>
          <a:prstGeom prst="roundRect">
            <a:avLst>
              <a:gd name="adj" fmla="val 18014"/>
            </a:avLst>
          </a:prstGeom>
          <a:solidFill>
            <a:schemeClr val="bg1">
              <a:lumMod val="85000"/>
              <a:lumOff val="15000"/>
              <a:alpha val="8143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2">
            <a:extLst>
              <a:ext uri="{FF2B5EF4-FFF2-40B4-BE49-F238E27FC236}">
                <a16:creationId xmlns:a16="http://schemas.microsoft.com/office/drawing/2014/main" id="{1192402F-05FD-D650-1875-1251488FC85A}"/>
              </a:ext>
            </a:extLst>
          </p:cNvPr>
          <p:cNvSpPr txBox="1">
            <a:spLocks/>
          </p:cNvSpPr>
          <p:nvPr/>
        </p:nvSpPr>
        <p:spPr>
          <a:xfrm>
            <a:off x="971843" y="3018018"/>
            <a:ext cx="2628000" cy="32378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chemeClr val="tx1">
                    <a:lumMod val="75000"/>
                  </a:schemeClr>
                </a:solidFill>
              </a:rPr>
              <a:t>There is a decrease in the weekly feed amount in the final weeks is evident. </a:t>
            </a:r>
          </a:p>
          <a:p>
            <a:pPr marL="0" indent="0">
              <a:buFont typeface="Arial" panose="020B0604020202020204" pitchFamily="34" charset="0"/>
              <a:buNone/>
            </a:pPr>
            <a:r>
              <a:rPr lang="en-US" sz="2000" dirty="0">
                <a:solidFill>
                  <a:schemeClr val="tx1">
                    <a:lumMod val="75000"/>
                  </a:schemeClr>
                </a:solidFill>
              </a:rPr>
              <a:t>This is unsurprising as it would be beneficial to minimise the penalty incurred. </a:t>
            </a:r>
            <a:endParaRPr lang="en-US" sz="1800" dirty="0"/>
          </a:p>
          <a:p>
            <a:endParaRPr lang="en-US" dirty="0"/>
          </a:p>
          <a:p>
            <a:endParaRPr lang="en-US" dirty="0"/>
          </a:p>
        </p:txBody>
      </p:sp>
      <p:sp>
        <p:nvSpPr>
          <p:cNvPr id="12" name="Rounded Rectangle 11">
            <a:extLst>
              <a:ext uri="{FF2B5EF4-FFF2-40B4-BE49-F238E27FC236}">
                <a16:creationId xmlns:a16="http://schemas.microsoft.com/office/drawing/2014/main" id="{0ACD5A67-E1F8-530E-4236-A1CE019E6E40}"/>
              </a:ext>
            </a:extLst>
          </p:cNvPr>
          <p:cNvSpPr/>
          <p:nvPr/>
        </p:nvSpPr>
        <p:spPr>
          <a:xfrm>
            <a:off x="4440000" y="1864658"/>
            <a:ext cx="3312000" cy="4391235"/>
          </a:xfrm>
          <a:prstGeom prst="roundRect">
            <a:avLst>
              <a:gd name="adj" fmla="val 18014"/>
            </a:avLst>
          </a:prstGeom>
          <a:solidFill>
            <a:schemeClr val="bg1">
              <a:lumMod val="85000"/>
              <a:lumOff val="15000"/>
              <a:alpha val="8143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ontent Placeholder 2">
            <a:extLst>
              <a:ext uri="{FF2B5EF4-FFF2-40B4-BE49-F238E27FC236}">
                <a16:creationId xmlns:a16="http://schemas.microsoft.com/office/drawing/2014/main" id="{59C0E653-98D5-26AC-44FA-89CCF6DE3EAF}"/>
              </a:ext>
            </a:extLst>
          </p:cNvPr>
          <p:cNvSpPr txBox="1">
            <a:spLocks/>
          </p:cNvSpPr>
          <p:nvPr/>
        </p:nvSpPr>
        <p:spPr>
          <a:xfrm>
            <a:off x="4782000" y="3018018"/>
            <a:ext cx="2628000" cy="6445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chemeClr val="tx1">
                    <a:lumMod val="75000"/>
                  </a:schemeClr>
                </a:solidFill>
              </a:rPr>
              <a:t>Overall profit after 52 weeks decreased by</a:t>
            </a:r>
            <a:endParaRPr lang="en-US" sz="1800" dirty="0"/>
          </a:p>
          <a:p>
            <a:pPr marL="0" indent="0">
              <a:buFont typeface="Arial" panose="020B0604020202020204" pitchFamily="34" charset="0"/>
              <a:buNone/>
            </a:pPr>
            <a:endParaRPr lang="en-US" dirty="0"/>
          </a:p>
          <a:p>
            <a:endParaRPr lang="en-US" dirty="0"/>
          </a:p>
          <a:p>
            <a:endParaRPr lang="en-US" dirty="0"/>
          </a:p>
        </p:txBody>
      </p:sp>
      <p:sp>
        <p:nvSpPr>
          <p:cNvPr id="23" name="TextBox 22">
            <a:extLst>
              <a:ext uri="{FF2B5EF4-FFF2-40B4-BE49-F238E27FC236}">
                <a16:creationId xmlns:a16="http://schemas.microsoft.com/office/drawing/2014/main" id="{86DD0A34-EF34-2D35-B5B3-C74238F241D9}"/>
              </a:ext>
            </a:extLst>
          </p:cNvPr>
          <p:cNvSpPr txBox="1"/>
          <p:nvPr/>
        </p:nvSpPr>
        <p:spPr>
          <a:xfrm>
            <a:off x="4780800" y="3826610"/>
            <a:ext cx="2628000" cy="646331"/>
          </a:xfrm>
          <a:prstGeom prst="rect">
            <a:avLst/>
          </a:prstGeom>
          <a:noFill/>
        </p:spPr>
        <p:txBody>
          <a:bodyPr wrap="square">
            <a:spAutoFit/>
          </a:bodyPr>
          <a:lstStyle/>
          <a:p>
            <a:pPr marL="0" indent="0">
              <a:buFont typeface="Arial" panose="020B0604020202020204" pitchFamily="34" charset="0"/>
              <a:buNone/>
            </a:pPr>
            <a:r>
              <a:rPr lang="en-US" sz="3600" b="1" dirty="0">
                <a:latin typeface="Tahoma" panose="020B0604030504040204" pitchFamily="34" charset="0"/>
                <a:ea typeface="Tahoma" panose="020B0604030504040204" pitchFamily="34" charset="0"/>
                <a:cs typeface="Tahoma" panose="020B0604030504040204" pitchFamily="34" charset="0"/>
              </a:rPr>
              <a:t>$386.40 </a:t>
            </a:r>
          </a:p>
        </p:txBody>
      </p:sp>
      <p:sp>
        <p:nvSpPr>
          <p:cNvPr id="24" name="Content Placeholder 2">
            <a:extLst>
              <a:ext uri="{FF2B5EF4-FFF2-40B4-BE49-F238E27FC236}">
                <a16:creationId xmlns:a16="http://schemas.microsoft.com/office/drawing/2014/main" id="{9DA802B5-F838-DBE1-FB29-0ABF90BCA477}"/>
              </a:ext>
            </a:extLst>
          </p:cNvPr>
          <p:cNvSpPr txBox="1">
            <a:spLocks/>
          </p:cNvSpPr>
          <p:nvPr/>
        </p:nvSpPr>
        <p:spPr>
          <a:xfrm>
            <a:off x="4782000" y="4636956"/>
            <a:ext cx="2628000" cy="18715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chemeClr val="tx1">
                    <a:lumMod val="75000"/>
                  </a:schemeClr>
                </a:solidFill>
              </a:rPr>
              <a:t>This correlates to a decrease of 92 extra units of feed in the 52 weeks. </a:t>
            </a:r>
            <a:endParaRPr lang="en-US" sz="1800" dirty="0"/>
          </a:p>
          <a:p>
            <a:pPr marL="0" indent="0">
              <a:buFont typeface="Arial" panose="020B0604020202020204" pitchFamily="34" charset="0"/>
              <a:buNone/>
            </a:pPr>
            <a:endParaRPr lang="en-US" dirty="0"/>
          </a:p>
          <a:p>
            <a:endParaRPr lang="en-US" dirty="0"/>
          </a:p>
          <a:p>
            <a:endParaRPr lang="en-US" dirty="0"/>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096000" y="372244"/>
            <a:ext cx="5221574" cy="279828"/>
          </a:xfrm>
        </p:spPr>
        <p:txBody>
          <a:bodyPr>
            <a:normAutofit fontScale="92500" lnSpcReduction="10000"/>
          </a:bodyPr>
          <a:lstStyle/>
          <a:p>
            <a:pPr marL="0" indent="0">
              <a:buNone/>
            </a:pPr>
            <a:endParaRPr lang="en-US" dirty="0"/>
          </a:p>
          <a:p>
            <a:pPr marL="0" indent="0">
              <a:buNone/>
            </a:pPr>
            <a:endParaRPr lang="en-US" sz="1600" dirty="0"/>
          </a:p>
          <a:p>
            <a:endParaRPr lang="en-US" sz="1600" dirty="0"/>
          </a:p>
          <a:p>
            <a:endParaRPr lang="en-US" dirty="0"/>
          </a:p>
        </p:txBody>
      </p:sp>
      <p:sp>
        <p:nvSpPr>
          <p:cNvPr id="13" name="Rounded Rectangle 12">
            <a:extLst>
              <a:ext uri="{FF2B5EF4-FFF2-40B4-BE49-F238E27FC236}">
                <a16:creationId xmlns:a16="http://schemas.microsoft.com/office/drawing/2014/main" id="{E0190116-3F41-321A-7FFC-5A651D3FF0FC}"/>
              </a:ext>
            </a:extLst>
          </p:cNvPr>
          <p:cNvSpPr/>
          <p:nvPr/>
        </p:nvSpPr>
        <p:spPr>
          <a:xfrm>
            <a:off x="8182800" y="1864658"/>
            <a:ext cx="3312000" cy="4391235"/>
          </a:xfrm>
          <a:prstGeom prst="roundRect">
            <a:avLst>
              <a:gd name="adj" fmla="val 18014"/>
            </a:avLst>
          </a:prstGeom>
          <a:solidFill>
            <a:schemeClr val="bg1">
              <a:lumMod val="85000"/>
              <a:lumOff val="15000"/>
              <a:alpha val="8143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Content Placeholder 2">
            <a:extLst>
              <a:ext uri="{FF2B5EF4-FFF2-40B4-BE49-F238E27FC236}">
                <a16:creationId xmlns:a16="http://schemas.microsoft.com/office/drawing/2014/main" id="{F51CF57F-82B6-E2AB-5814-B4C1A9F41015}"/>
              </a:ext>
            </a:extLst>
          </p:cNvPr>
          <p:cNvSpPr txBox="1">
            <a:spLocks/>
          </p:cNvSpPr>
          <p:nvPr/>
        </p:nvSpPr>
        <p:spPr>
          <a:xfrm>
            <a:off x="8524800" y="3018018"/>
            <a:ext cx="2628000" cy="32378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chemeClr val="tx1">
                    <a:lumMod val="75000"/>
                  </a:schemeClr>
                </a:solidFill>
              </a:rPr>
              <a:t>In week 46, there is a sharp drop in feed for the herd – only meeting the required feed by 3 units. </a:t>
            </a:r>
            <a:endParaRPr lang="en-US" sz="1800" dirty="0"/>
          </a:p>
          <a:p>
            <a:endParaRPr lang="en-US" dirty="0"/>
          </a:p>
          <a:p>
            <a:endParaRPr lang="en-US" dirty="0"/>
          </a:p>
        </p:txBody>
      </p:sp>
      <p:sp>
        <p:nvSpPr>
          <p:cNvPr id="5" name="Oval 4">
            <a:extLst>
              <a:ext uri="{FF2B5EF4-FFF2-40B4-BE49-F238E27FC236}">
                <a16:creationId xmlns:a16="http://schemas.microsoft.com/office/drawing/2014/main" id="{F53BA6CA-F0DF-9397-88B9-4C868568546D}"/>
              </a:ext>
            </a:extLst>
          </p:cNvPr>
          <p:cNvSpPr/>
          <p:nvPr/>
        </p:nvSpPr>
        <p:spPr>
          <a:xfrm>
            <a:off x="1685678" y="1498687"/>
            <a:ext cx="1200330" cy="1200329"/>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9EBB2FA-D791-1E60-9E41-5709E994D5E9}"/>
              </a:ext>
            </a:extLst>
          </p:cNvPr>
          <p:cNvSpPr/>
          <p:nvPr/>
        </p:nvSpPr>
        <p:spPr>
          <a:xfrm>
            <a:off x="5494635" y="1508523"/>
            <a:ext cx="1200330" cy="1200329"/>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1F897B6-66FA-895C-CE0B-F9D992526811}"/>
              </a:ext>
            </a:extLst>
          </p:cNvPr>
          <p:cNvSpPr/>
          <p:nvPr/>
        </p:nvSpPr>
        <p:spPr>
          <a:xfrm>
            <a:off x="9238635" y="1508523"/>
            <a:ext cx="1200330" cy="1200329"/>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Graphic 17" descr="Caret Down with solid fill">
            <a:extLst>
              <a:ext uri="{FF2B5EF4-FFF2-40B4-BE49-F238E27FC236}">
                <a16:creationId xmlns:a16="http://schemas.microsoft.com/office/drawing/2014/main" id="{74688223-8A2A-90B3-45B3-6C170B25C5B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13876" y="1480893"/>
            <a:ext cx="1354139" cy="1354139"/>
          </a:xfrm>
          <a:prstGeom prst="rect">
            <a:avLst/>
          </a:prstGeom>
        </p:spPr>
      </p:pic>
      <p:pic>
        <p:nvPicPr>
          <p:cNvPr id="20" name="Graphic 19" descr="Bar graph with downward trend with solid fill">
            <a:extLst>
              <a:ext uri="{FF2B5EF4-FFF2-40B4-BE49-F238E27FC236}">
                <a16:creationId xmlns:a16="http://schemas.microsoft.com/office/drawing/2014/main" id="{A2A59BCA-5ED9-11FA-6A86-AE73AB84FCE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381600" y="1651487"/>
            <a:ext cx="914400" cy="914400"/>
          </a:xfrm>
          <a:prstGeom prst="rect">
            <a:avLst/>
          </a:prstGeom>
        </p:spPr>
      </p:pic>
      <p:pic>
        <p:nvPicPr>
          <p:cNvPr id="25" name="Graphic 24" descr="Piggy Bank with solid fill">
            <a:extLst>
              <a:ext uri="{FF2B5EF4-FFF2-40B4-BE49-F238E27FC236}">
                <a16:creationId xmlns:a16="http://schemas.microsoft.com/office/drawing/2014/main" id="{BEF23ED8-2682-8DB4-E57C-3C944BF2C01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589216" y="1565213"/>
            <a:ext cx="1076357" cy="1076357"/>
          </a:xfrm>
          <a:prstGeom prst="rect">
            <a:avLst/>
          </a:prstGeom>
        </p:spPr>
      </p:pic>
    </p:spTree>
    <p:extLst>
      <p:ext uri="{BB962C8B-B14F-4D97-AF65-F5344CB8AC3E}">
        <p14:creationId xmlns:p14="http://schemas.microsoft.com/office/powerpoint/2010/main" val="4119490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C76FA49-F64D-FD42-8611-737D93530EA6}"/>
              </a:ext>
            </a:extLst>
          </p:cNvPr>
          <p:cNvGrpSpPr/>
          <p:nvPr/>
        </p:nvGrpSpPr>
        <p:grpSpPr>
          <a:xfrm>
            <a:off x="-574220" y="1628078"/>
            <a:ext cx="13340441" cy="5229922"/>
            <a:chOff x="-574220" y="2174646"/>
            <a:chExt cx="13340441" cy="4683354"/>
          </a:xfrm>
          <a:blipFill dpi="0" rotWithShape="1">
            <a:blip r:embed="rId3">
              <a:alphaModFix amt="59000"/>
            </a:blip>
            <a:srcRect/>
            <a:stretch>
              <a:fillRect l="4000" t="-44000" r="4000" b="-32000"/>
            </a:stretch>
          </a:blipFill>
        </p:grpSpPr>
        <p:sp>
          <p:nvSpPr>
            <p:cNvPr id="7" name="Round Same-side Corner of Rectangle 6">
              <a:extLst>
                <a:ext uri="{FF2B5EF4-FFF2-40B4-BE49-F238E27FC236}">
                  <a16:creationId xmlns:a16="http://schemas.microsoft.com/office/drawing/2014/main" id="{C7573C8E-B70C-58D0-BFE4-AA202D461FCA}"/>
                </a:ext>
              </a:extLst>
            </p:cNvPr>
            <p:cNvSpPr/>
            <p:nvPr/>
          </p:nvSpPr>
          <p:spPr>
            <a:xfrm>
              <a:off x="645161" y="2902007"/>
              <a:ext cx="1146629" cy="3955993"/>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 Same-side Corner of Rectangle 7">
              <a:extLst>
                <a:ext uri="{FF2B5EF4-FFF2-40B4-BE49-F238E27FC236}">
                  <a16:creationId xmlns:a16="http://schemas.microsoft.com/office/drawing/2014/main" id="{CCD62AC1-A251-5AAD-1D8A-D3DD2D1E2DCF}"/>
                </a:ext>
              </a:extLst>
            </p:cNvPr>
            <p:cNvSpPr/>
            <p:nvPr/>
          </p:nvSpPr>
          <p:spPr>
            <a:xfrm>
              <a:off x="1864542" y="2591164"/>
              <a:ext cx="1146629" cy="426683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 Same-side Corner of Rectangle 8">
              <a:extLst>
                <a:ext uri="{FF2B5EF4-FFF2-40B4-BE49-F238E27FC236}">
                  <a16:creationId xmlns:a16="http://schemas.microsoft.com/office/drawing/2014/main" id="{BAD4EDE6-DDA4-4F6C-2F01-ADD822EE2682}"/>
                </a:ext>
              </a:extLst>
            </p:cNvPr>
            <p:cNvSpPr/>
            <p:nvPr/>
          </p:nvSpPr>
          <p:spPr>
            <a:xfrm>
              <a:off x="3083923" y="2174646"/>
              <a:ext cx="1146629" cy="4683354"/>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 Same-side Corner of Rectangle 9">
              <a:extLst>
                <a:ext uri="{FF2B5EF4-FFF2-40B4-BE49-F238E27FC236}">
                  <a16:creationId xmlns:a16="http://schemas.microsoft.com/office/drawing/2014/main" id="{5DA2020F-AD61-FE5A-8AC4-D0FAAF193109}"/>
                </a:ext>
              </a:extLst>
            </p:cNvPr>
            <p:cNvSpPr/>
            <p:nvPr/>
          </p:nvSpPr>
          <p:spPr>
            <a:xfrm>
              <a:off x="4303304" y="3812324"/>
              <a:ext cx="1146629" cy="304567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 Same-side Corner of Rectangle 10">
              <a:extLst>
                <a:ext uri="{FF2B5EF4-FFF2-40B4-BE49-F238E27FC236}">
                  <a16:creationId xmlns:a16="http://schemas.microsoft.com/office/drawing/2014/main" id="{8C181BC3-4F01-7809-305C-A1785908EDC7}"/>
                </a:ext>
              </a:extLst>
            </p:cNvPr>
            <p:cNvSpPr/>
            <p:nvPr/>
          </p:nvSpPr>
          <p:spPr>
            <a:xfrm>
              <a:off x="5522685" y="3551648"/>
              <a:ext cx="1146629" cy="330635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Same-side Corner of Rectangle 12">
              <a:extLst>
                <a:ext uri="{FF2B5EF4-FFF2-40B4-BE49-F238E27FC236}">
                  <a16:creationId xmlns:a16="http://schemas.microsoft.com/office/drawing/2014/main" id="{3A45052A-CC1E-93A6-15C2-C7A1F58AFB7F}"/>
                </a:ext>
              </a:extLst>
            </p:cNvPr>
            <p:cNvSpPr/>
            <p:nvPr/>
          </p:nvSpPr>
          <p:spPr>
            <a:xfrm>
              <a:off x="6742066" y="4347140"/>
              <a:ext cx="1146629" cy="2510860"/>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 Same-side Corner of Rectangle 13">
              <a:extLst>
                <a:ext uri="{FF2B5EF4-FFF2-40B4-BE49-F238E27FC236}">
                  <a16:creationId xmlns:a16="http://schemas.microsoft.com/office/drawing/2014/main" id="{42158646-BF14-0FC6-4D57-735083525E73}"/>
                </a:ext>
              </a:extLst>
            </p:cNvPr>
            <p:cNvSpPr/>
            <p:nvPr/>
          </p:nvSpPr>
          <p:spPr>
            <a:xfrm>
              <a:off x="7961447" y="2591164"/>
              <a:ext cx="1146629" cy="426683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 Same-side Corner of Rectangle 14">
              <a:extLst>
                <a:ext uri="{FF2B5EF4-FFF2-40B4-BE49-F238E27FC236}">
                  <a16:creationId xmlns:a16="http://schemas.microsoft.com/office/drawing/2014/main" id="{D8957DEE-6234-0884-FFD0-764D2D3A2AA3}"/>
                </a:ext>
              </a:extLst>
            </p:cNvPr>
            <p:cNvSpPr/>
            <p:nvPr/>
          </p:nvSpPr>
          <p:spPr>
            <a:xfrm>
              <a:off x="9180828" y="3551648"/>
              <a:ext cx="1146629" cy="330635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 Same-side Corner of Rectangle 15">
              <a:extLst>
                <a:ext uri="{FF2B5EF4-FFF2-40B4-BE49-F238E27FC236}">
                  <a16:creationId xmlns:a16="http://schemas.microsoft.com/office/drawing/2014/main" id="{23647D1D-C35B-15E7-4A29-E0DC23F86475}"/>
                </a:ext>
              </a:extLst>
            </p:cNvPr>
            <p:cNvSpPr/>
            <p:nvPr/>
          </p:nvSpPr>
          <p:spPr>
            <a:xfrm>
              <a:off x="10400209" y="4492518"/>
              <a:ext cx="1146629" cy="236548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Same-side Corner of Rectangle 16">
              <a:extLst>
                <a:ext uri="{FF2B5EF4-FFF2-40B4-BE49-F238E27FC236}">
                  <a16:creationId xmlns:a16="http://schemas.microsoft.com/office/drawing/2014/main" id="{5F8EE4AE-26BD-784C-17EA-1F0B684FF512}"/>
                </a:ext>
              </a:extLst>
            </p:cNvPr>
            <p:cNvSpPr/>
            <p:nvPr/>
          </p:nvSpPr>
          <p:spPr>
            <a:xfrm>
              <a:off x="-574220" y="4703349"/>
              <a:ext cx="1146629" cy="2154651"/>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 Same-side Corner of Rectangle 17">
              <a:extLst>
                <a:ext uri="{FF2B5EF4-FFF2-40B4-BE49-F238E27FC236}">
                  <a16:creationId xmlns:a16="http://schemas.microsoft.com/office/drawing/2014/main" id="{8357EE44-061B-F3F8-157D-50C8F88EC337}"/>
                </a:ext>
              </a:extLst>
            </p:cNvPr>
            <p:cNvSpPr/>
            <p:nvPr/>
          </p:nvSpPr>
          <p:spPr>
            <a:xfrm>
              <a:off x="11619592" y="3999273"/>
              <a:ext cx="1146629" cy="285872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itle 3">
            <a:extLst>
              <a:ext uri="{FF2B5EF4-FFF2-40B4-BE49-F238E27FC236}">
                <a16:creationId xmlns:a16="http://schemas.microsoft.com/office/drawing/2014/main" id="{CDB0D6A1-DF6E-F13E-4B1C-C37B053F6880}"/>
              </a:ext>
            </a:extLst>
          </p:cNvPr>
          <p:cNvSpPr>
            <a:spLocks noGrp="1"/>
          </p:cNvSpPr>
          <p:nvPr>
            <p:ph type="title"/>
          </p:nvPr>
        </p:nvSpPr>
        <p:spPr/>
        <p:txBody>
          <a:bodyPr>
            <a:normAutofit/>
          </a:bodyPr>
          <a:lstStyle/>
          <a:p>
            <a:r>
              <a:rPr lang="en-US" sz="3600" dirty="0"/>
              <a:t>COMMUNICATION 13</a:t>
            </a:r>
          </a:p>
        </p:txBody>
      </p:sp>
    </p:spTree>
    <p:extLst>
      <p:ext uri="{BB962C8B-B14F-4D97-AF65-F5344CB8AC3E}">
        <p14:creationId xmlns:p14="http://schemas.microsoft.com/office/powerpoint/2010/main" val="3534963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7"/>
            <a:ext cx="5400000" cy="4848856"/>
          </a:xfrm>
        </p:spPr>
        <p:txBody>
          <a:bodyPr/>
          <a:lstStyle/>
          <a:p>
            <a:pPr marL="0" indent="0">
              <a:buNone/>
            </a:pPr>
            <a:r>
              <a:rPr lang="en-US" dirty="0"/>
              <a:t>To improve the applicability of the model to a real-life scenario, the growth model of the grass was refined to account for changes in weather. </a:t>
            </a:r>
          </a:p>
          <a:p>
            <a:pPr marL="0" indent="0">
              <a:buNone/>
            </a:pPr>
            <a:r>
              <a:rPr lang="en-US" dirty="0"/>
              <a:t>For simplicity, it was assumed weather would be good 50% of the time and poor the other 50%.  </a:t>
            </a:r>
          </a:p>
          <a:p>
            <a:pPr marL="0" indent="0">
              <a:buNone/>
            </a:pPr>
            <a:endParaRPr lang="en-US" sz="1600" dirty="0"/>
          </a:p>
          <a:p>
            <a:endParaRPr lang="en-US" sz="1600" dirty="0"/>
          </a:p>
          <a:p>
            <a:endParaRPr lang="en-US" dirty="0"/>
          </a:p>
        </p:txBody>
      </p:sp>
      <p:grpSp>
        <p:nvGrpSpPr>
          <p:cNvPr id="6" name="Group 5">
            <a:extLst>
              <a:ext uri="{FF2B5EF4-FFF2-40B4-BE49-F238E27FC236}">
                <a16:creationId xmlns:a16="http://schemas.microsoft.com/office/drawing/2014/main" id="{020C7AB0-C492-1654-A42C-D790A96A2053}"/>
              </a:ext>
            </a:extLst>
          </p:cNvPr>
          <p:cNvGrpSpPr/>
          <p:nvPr/>
        </p:nvGrpSpPr>
        <p:grpSpPr>
          <a:xfrm>
            <a:off x="0" y="3233468"/>
            <a:ext cx="10800000" cy="3624532"/>
            <a:chOff x="0" y="3233468"/>
            <a:chExt cx="10800000" cy="3624532"/>
          </a:xfrm>
        </p:grpSpPr>
        <p:sp>
          <p:nvSpPr>
            <p:cNvPr id="9" name="Round Same-side Corner of Rectangle 8">
              <a:extLst>
                <a:ext uri="{FF2B5EF4-FFF2-40B4-BE49-F238E27FC236}">
                  <a16:creationId xmlns:a16="http://schemas.microsoft.com/office/drawing/2014/main" id="{A0B1E1BF-D7D3-1A95-6DAC-AF7CDE38D8C5}"/>
                </a:ext>
              </a:extLst>
            </p:cNvPr>
            <p:cNvSpPr/>
            <p:nvPr/>
          </p:nvSpPr>
          <p:spPr>
            <a:xfrm rot="5400000" flipH="1">
              <a:off x="4824000" y="882000"/>
              <a:ext cx="1152000" cy="10800000"/>
            </a:xfrm>
            <a:prstGeom prst="round2SameRect">
              <a:avLst>
                <a:gd name="adj1" fmla="val 50000"/>
                <a:gd name="adj2" fmla="val 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 Same-side Corner of Rectangle 14">
              <a:extLst>
                <a:ext uri="{FF2B5EF4-FFF2-40B4-BE49-F238E27FC236}">
                  <a16:creationId xmlns:a16="http://schemas.microsoft.com/office/drawing/2014/main" id="{27009A7E-77CE-4512-EE23-825ABDF7270B}"/>
                </a:ext>
              </a:extLst>
            </p:cNvPr>
            <p:cNvSpPr/>
            <p:nvPr/>
          </p:nvSpPr>
          <p:spPr>
            <a:xfrm rot="5400000" flipH="1">
              <a:off x="3744000" y="725734"/>
              <a:ext cx="1152000" cy="8640000"/>
            </a:xfrm>
            <a:prstGeom prst="round2SameRect">
              <a:avLst>
                <a:gd name="adj1" fmla="val 50000"/>
                <a:gd name="adj2" fmla="val 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 Same-side Corner of Rectangle 4">
              <a:extLst>
                <a:ext uri="{FF2B5EF4-FFF2-40B4-BE49-F238E27FC236}">
                  <a16:creationId xmlns:a16="http://schemas.microsoft.com/office/drawing/2014/main" id="{B861F61F-29A5-788F-CC7C-AB1831FD2AA1}"/>
                </a:ext>
              </a:extLst>
            </p:cNvPr>
            <p:cNvSpPr/>
            <p:nvPr/>
          </p:nvSpPr>
          <p:spPr>
            <a:xfrm rot="5400000" flipH="1">
              <a:off x="2664000" y="569468"/>
              <a:ext cx="1152000" cy="6480000"/>
            </a:xfrm>
            <a:prstGeom prst="round2SameRect">
              <a:avLst>
                <a:gd name="adj1" fmla="val 50000"/>
                <a:gd name="adj2" fmla="val 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a:extLst>
              <a:ext uri="{FF2B5EF4-FFF2-40B4-BE49-F238E27FC236}">
                <a16:creationId xmlns:a16="http://schemas.microsoft.com/office/drawing/2014/main" id="{060F1AA4-ACF0-B0C7-9105-6B50BBA374CB}"/>
              </a:ext>
            </a:extLst>
          </p:cNvPr>
          <p:cNvSpPr txBox="1"/>
          <p:nvPr/>
        </p:nvSpPr>
        <p:spPr>
          <a:xfrm>
            <a:off x="7765066" y="3869569"/>
            <a:ext cx="4017455" cy="1200329"/>
          </a:xfrm>
          <a:prstGeom prst="rect">
            <a:avLst/>
          </a:prstGeom>
          <a:noFill/>
        </p:spPr>
        <p:txBody>
          <a:bodyPr wrap="square">
            <a:spAutoFit/>
          </a:bodyPr>
          <a:lstStyle/>
          <a:p>
            <a:r>
              <a:rPr lang="en-AU" sz="7200" b="1" i="0" u="none" strike="noStrike" spc="-300" dirty="0">
                <a:effectLst/>
                <a:latin typeface="Tahoma" panose="020B0604030504040204" pitchFamily="34" charset="0"/>
                <a:ea typeface="Tahoma" panose="020B0604030504040204" pitchFamily="34" charset="0"/>
                <a:cs typeface="Tahoma" panose="020B0604030504040204" pitchFamily="34" charset="0"/>
              </a:rPr>
              <a:t>6502.80</a:t>
            </a:r>
            <a:endParaRPr lang="en-US" sz="7200" spc="-300" dirty="0">
              <a:latin typeface="Tahoma" panose="020B0604030504040204" pitchFamily="34" charset="0"/>
              <a:ea typeface="Tahoma" panose="020B0604030504040204" pitchFamily="34" charset="0"/>
              <a:cs typeface="Tahoma" panose="020B0604030504040204" pitchFamily="34" charset="0"/>
            </a:endParaRPr>
          </a:p>
        </p:txBody>
      </p:sp>
      <p:grpSp>
        <p:nvGrpSpPr>
          <p:cNvPr id="27" name="Group 26">
            <a:extLst>
              <a:ext uri="{FF2B5EF4-FFF2-40B4-BE49-F238E27FC236}">
                <a16:creationId xmlns:a16="http://schemas.microsoft.com/office/drawing/2014/main" id="{638692E9-CE0F-11F8-9790-E62232FFC491}"/>
              </a:ext>
            </a:extLst>
          </p:cNvPr>
          <p:cNvGrpSpPr/>
          <p:nvPr/>
        </p:nvGrpSpPr>
        <p:grpSpPr>
          <a:xfrm>
            <a:off x="6530636" y="3938326"/>
            <a:ext cx="1234430" cy="1200329"/>
            <a:chOff x="1916569" y="3653870"/>
            <a:chExt cx="1651150" cy="1605538"/>
          </a:xfrm>
        </p:grpSpPr>
        <p:sp>
          <p:nvSpPr>
            <p:cNvPr id="28" name="Oval 27">
              <a:extLst>
                <a:ext uri="{FF2B5EF4-FFF2-40B4-BE49-F238E27FC236}">
                  <a16:creationId xmlns:a16="http://schemas.microsoft.com/office/drawing/2014/main" id="{A22D31C7-564A-A12C-9D27-D2C8B8070871}"/>
                </a:ext>
              </a:extLst>
            </p:cNvPr>
            <p:cNvSpPr/>
            <p:nvPr/>
          </p:nvSpPr>
          <p:spPr>
            <a:xfrm>
              <a:off x="1939375" y="3653870"/>
              <a:ext cx="1605538" cy="1605538"/>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Graphic 28" descr="Dollar with solid fill">
              <a:extLst>
                <a:ext uri="{FF2B5EF4-FFF2-40B4-BE49-F238E27FC236}">
                  <a16:creationId xmlns:a16="http://schemas.microsoft.com/office/drawing/2014/main" id="{CCAB3DF0-0C87-882E-81E3-A9077514D83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16569" y="3765690"/>
              <a:ext cx="1651150" cy="1381898"/>
            </a:xfrm>
            <a:prstGeom prst="rect">
              <a:avLst/>
            </a:prstGeom>
          </p:spPr>
        </p:pic>
      </p:grpSp>
      <p:sp>
        <p:nvSpPr>
          <p:cNvPr id="7" name="Content Placeholder 2">
            <a:extLst>
              <a:ext uri="{FF2B5EF4-FFF2-40B4-BE49-F238E27FC236}">
                <a16:creationId xmlns:a16="http://schemas.microsoft.com/office/drawing/2014/main" id="{F0FAD307-7354-62D8-3570-E8B0A48221BE}"/>
              </a:ext>
            </a:extLst>
          </p:cNvPr>
          <p:cNvSpPr txBox="1">
            <a:spLocks/>
          </p:cNvSpPr>
          <p:nvPr/>
        </p:nvSpPr>
        <p:spPr>
          <a:xfrm>
            <a:off x="694800" y="3428999"/>
            <a:ext cx="5401200" cy="2900363"/>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The mathematical model was revised to incorporate this updated function and the new optimal income was determined to be: </a:t>
            </a:r>
          </a:p>
          <a:p>
            <a:endParaRPr lang="en-US" dirty="0"/>
          </a:p>
          <a:p>
            <a:endParaRPr lang="en-US" dirty="0"/>
          </a:p>
        </p:txBody>
      </p:sp>
      <p:grpSp>
        <p:nvGrpSpPr>
          <p:cNvPr id="8" name="Group 7">
            <a:extLst>
              <a:ext uri="{FF2B5EF4-FFF2-40B4-BE49-F238E27FC236}">
                <a16:creationId xmlns:a16="http://schemas.microsoft.com/office/drawing/2014/main" id="{67F64FD9-8608-B476-70AA-359BBD10B338}"/>
              </a:ext>
            </a:extLst>
          </p:cNvPr>
          <p:cNvGrpSpPr/>
          <p:nvPr/>
        </p:nvGrpSpPr>
        <p:grpSpPr>
          <a:xfrm flipH="1" flipV="1">
            <a:off x="6250898" y="45298"/>
            <a:ext cx="5939902" cy="2388266"/>
            <a:chOff x="0" y="3233468"/>
            <a:chExt cx="8640000" cy="2388266"/>
          </a:xfrm>
        </p:grpSpPr>
        <p:sp>
          <p:nvSpPr>
            <p:cNvPr id="11" name="Round Same-side Corner of Rectangle 10">
              <a:extLst>
                <a:ext uri="{FF2B5EF4-FFF2-40B4-BE49-F238E27FC236}">
                  <a16:creationId xmlns:a16="http://schemas.microsoft.com/office/drawing/2014/main" id="{D6675B18-91BC-DD6E-B1A1-CE7E4C3D7871}"/>
                </a:ext>
              </a:extLst>
            </p:cNvPr>
            <p:cNvSpPr/>
            <p:nvPr/>
          </p:nvSpPr>
          <p:spPr>
            <a:xfrm rot="5400000" flipH="1">
              <a:off x="3744000" y="725734"/>
              <a:ext cx="1152000" cy="8640000"/>
            </a:xfrm>
            <a:prstGeom prst="round2SameRect">
              <a:avLst>
                <a:gd name="adj1" fmla="val 50000"/>
                <a:gd name="adj2" fmla="val 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 Same-side Corner of Rectangle 11">
              <a:extLst>
                <a:ext uri="{FF2B5EF4-FFF2-40B4-BE49-F238E27FC236}">
                  <a16:creationId xmlns:a16="http://schemas.microsoft.com/office/drawing/2014/main" id="{23C5B0F8-2877-6A87-25C8-26F9D4316EFE}"/>
                </a:ext>
              </a:extLst>
            </p:cNvPr>
            <p:cNvSpPr/>
            <p:nvPr/>
          </p:nvSpPr>
          <p:spPr>
            <a:xfrm rot="5400000" flipH="1">
              <a:off x="2664000" y="569468"/>
              <a:ext cx="1152000" cy="6480000"/>
            </a:xfrm>
            <a:prstGeom prst="round2SameRect">
              <a:avLst>
                <a:gd name="adj1" fmla="val 50000"/>
                <a:gd name="adj2" fmla="val 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087875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STRATEGY</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6"/>
            <a:ext cx="10800000" cy="3798530"/>
          </a:xfrm>
        </p:spPr>
        <p:txBody>
          <a:bodyPr>
            <a:normAutofit/>
          </a:bodyPr>
          <a:lstStyle/>
          <a:p>
            <a:pPr marL="0" indent="0">
              <a:buNone/>
            </a:pPr>
            <a:r>
              <a:rPr lang="en-US" dirty="0"/>
              <a:t>Unlike the previous communications, with the addition of the consideration for changing weather and this impact on the pasture each week, the problem is no longer deterministic. </a:t>
            </a:r>
          </a:p>
          <a:p>
            <a:pPr marL="0" indent="0">
              <a:buNone/>
            </a:pPr>
            <a:r>
              <a:rPr lang="en-US" dirty="0"/>
              <a:t>Thus, we proceed by describing an </a:t>
            </a:r>
            <a:r>
              <a:rPr lang="en-US" b="1" dirty="0">
                <a:solidFill>
                  <a:schemeClr val="tx1">
                    <a:lumMod val="65000"/>
                  </a:schemeClr>
                </a:solidFill>
              </a:rPr>
              <a:t>optimal strategy</a:t>
            </a:r>
            <a:r>
              <a:rPr lang="en-US" dirty="0"/>
              <a:t>, rather than an exact formulation for achieving a maximal profit. </a:t>
            </a:r>
          </a:p>
          <a:p>
            <a:pPr marL="0" indent="0">
              <a:buNone/>
            </a:pPr>
            <a:endParaRPr lang="en-US" dirty="0"/>
          </a:p>
          <a:p>
            <a:pPr marL="0" indent="0">
              <a:buNone/>
            </a:pPr>
            <a:r>
              <a:rPr lang="en-US" dirty="0"/>
              <a:t>To begin, we determine the units of grass required at the beginning of each week such that the maximum units of extra feed – 10 units per cow in the herd – can be given to the herd. This is considered an indicator of the optimal strategy since extra units are the source of profit for the dairy and would be maximized in an optimal solution. </a:t>
            </a:r>
          </a:p>
        </p:txBody>
      </p:sp>
      <p:grpSp>
        <p:nvGrpSpPr>
          <p:cNvPr id="22" name="Group 21">
            <a:extLst>
              <a:ext uri="{FF2B5EF4-FFF2-40B4-BE49-F238E27FC236}">
                <a16:creationId xmlns:a16="http://schemas.microsoft.com/office/drawing/2014/main" id="{52945C17-1FA0-CB45-4C5F-9222EDA29561}"/>
              </a:ext>
            </a:extLst>
          </p:cNvPr>
          <p:cNvGrpSpPr/>
          <p:nvPr/>
        </p:nvGrpSpPr>
        <p:grpSpPr>
          <a:xfrm flipH="1">
            <a:off x="3602636" y="5026708"/>
            <a:ext cx="8589364" cy="2972460"/>
            <a:chOff x="431525" y="4239123"/>
            <a:chExt cx="11650874" cy="4031935"/>
          </a:xfrm>
        </p:grpSpPr>
        <p:sp>
          <p:nvSpPr>
            <p:cNvPr id="4" name="Rounded Rectangle 3">
              <a:extLst>
                <a:ext uri="{FF2B5EF4-FFF2-40B4-BE49-F238E27FC236}">
                  <a16:creationId xmlns:a16="http://schemas.microsoft.com/office/drawing/2014/main" id="{CF4FF1B6-C23A-B9FF-94CE-9ED691133524}"/>
                </a:ext>
              </a:extLst>
            </p:cNvPr>
            <p:cNvSpPr/>
            <p:nvPr/>
          </p:nvSpPr>
          <p:spPr>
            <a:xfrm rot="18949752">
              <a:off x="431525" y="4239123"/>
              <a:ext cx="3446984" cy="1584000"/>
            </a:xfrm>
            <a:prstGeom prst="roundRect">
              <a:avLst>
                <a:gd name="adj" fmla="val 50000"/>
              </a:avLst>
            </a:prstGeom>
            <a:solidFill>
              <a:schemeClr val="bg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 Same-side Corner of Rectangle 21">
              <a:extLst>
                <a:ext uri="{FF2B5EF4-FFF2-40B4-BE49-F238E27FC236}">
                  <a16:creationId xmlns:a16="http://schemas.microsoft.com/office/drawing/2014/main" id="{D0EE2C2B-B6BD-B3C4-71FB-29FAFB373815}"/>
                </a:ext>
              </a:extLst>
            </p:cNvPr>
            <p:cNvSpPr/>
            <p:nvPr/>
          </p:nvSpPr>
          <p:spPr>
            <a:xfrm rot="2771113">
              <a:off x="3150616" y="2917068"/>
              <a:ext cx="1604063" cy="5420664"/>
            </a:xfrm>
            <a:custGeom>
              <a:avLst/>
              <a:gdLst>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4000 w 1584000"/>
                <a:gd name="connsiteY4" fmla="*/ 5118073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9843 w 1591843"/>
                <a:gd name="connsiteY0" fmla="*/ 0 h 5118073"/>
                <a:gd name="connsiteX1" fmla="*/ 799843 w 1591843"/>
                <a:gd name="connsiteY1" fmla="*/ 0 h 5118073"/>
                <a:gd name="connsiteX2" fmla="*/ 1591843 w 1591843"/>
                <a:gd name="connsiteY2" fmla="*/ 792000 h 5118073"/>
                <a:gd name="connsiteX3" fmla="*/ 1591843 w 1591843"/>
                <a:gd name="connsiteY3" fmla="*/ 5118073 h 5118073"/>
                <a:gd name="connsiteX4" fmla="*/ 1588815 w 1591843"/>
                <a:gd name="connsiteY4" fmla="*/ 3454252 h 5118073"/>
                <a:gd name="connsiteX5" fmla="*/ 7843 w 1591843"/>
                <a:gd name="connsiteY5" fmla="*/ 5118073 h 5118073"/>
                <a:gd name="connsiteX6" fmla="*/ 0 w 1591843"/>
                <a:gd name="connsiteY6" fmla="*/ 5033419 h 5118073"/>
                <a:gd name="connsiteX7" fmla="*/ 7843 w 1591843"/>
                <a:gd name="connsiteY7" fmla="*/ 792000 h 5118073"/>
                <a:gd name="connsiteX8" fmla="*/ 799843 w 1591843"/>
                <a:gd name="connsiteY8" fmla="*/ 0 h 5118073"/>
                <a:gd name="connsiteX0" fmla="*/ 812063 w 1604063"/>
                <a:gd name="connsiteY0" fmla="*/ 0 h 5118073"/>
                <a:gd name="connsiteX1" fmla="*/ 812063 w 1604063"/>
                <a:gd name="connsiteY1" fmla="*/ 0 h 5118073"/>
                <a:gd name="connsiteX2" fmla="*/ 1604063 w 1604063"/>
                <a:gd name="connsiteY2" fmla="*/ 792000 h 5118073"/>
                <a:gd name="connsiteX3" fmla="*/ 1604063 w 1604063"/>
                <a:gd name="connsiteY3" fmla="*/ 5118073 h 5118073"/>
                <a:gd name="connsiteX4" fmla="*/ 1601035 w 1604063"/>
                <a:gd name="connsiteY4" fmla="*/ 3454252 h 5118073"/>
                <a:gd name="connsiteX5" fmla="*/ 0 w 1604063"/>
                <a:gd name="connsiteY5" fmla="*/ 5022349 h 5118073"/>
                <a:gd name="connsiteX6" fmla="*/ 12220 w 1604063"/>
                <a:gd name="connsiteY6" fmla="*/ 5033419 h 5118073"/>
                <a:gd name="connsiteX7" fmla="*/ 20063 w 1604063"/>
                <a:gd name="connsiteY7" fmla="*/ 792000 h 5118073"/>
                <a:gd name="connsiteX8" fmla="*/ 812063 w 1604063"/>
                <a:gd name="connsiteY8" fmla="*/ 0 h 511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4063" h="5118073">
                  <a:moveTo>
                    <a:pt x="812063" y="0"/>
                  </a:moveTo>
                  <a:lnTo>
                    <a:pt x="812063" y="0"/>
                  </a:lnTo>
                  <a:cubicBezTo>
                    <a:pt x="1249473" y="0"/>
                    <a:pt x="1604063" y="354590"/>
                    <a:pt x="1604063" y="792000"/>
                  </a:cubicBezTo>
                  <a:lnTo>
                    <a:pt x="1604063" y="5118073"/>
                  </a:lnTo>
                  <a:cubicBezTo>
                    <a:pt x="1603054" y="4563466"/>
                    <a:pt x="1602044" y="4008859"/>
                    <a:pt x="1601035" y="3454252"/>
                  </a:cubicBezTo>
                  <a:lnTo>
                    <a:pt x="0" y="5022349"/>
                  </a:lnTo>
                  <a:lnTo>
                    <a:pt x="12220" y="5033419"/>
                  </a:lnTo>
                  <a:cubicBezTo>
                    <a:pt x="14834" y="3619613"/>
                    <a:pt x="17449" y="2205806"/>
                    <a:pt x="20063" y="792000"/>
                  </a:cubicBezTo>
                  <a:cubicBezTo>
                    <a:pt x="20063" y="354590"/>
                    <a:pt x="374653" y="0"/>
                    <a:pt x="812063" y="0"/>
                  </a:cubicBezTo>
                  <a:close/>
                </a:path>
              </a:pathLst>
            </a:custGeom>
            <a:solidFill>
              <a:schemeClr val="bg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 Same-side Corner of Rectangle 21">
              <a:extLst>
                <a:ext uri="{FF2B5EF4-FFF2-40B4-BE49-F238E27FC236}">
                  <a16:creationId xmlns:a16="http://schemas.microsoft.com/office/drawing/2014/main" id="{A33A27E0-A1A7-DA75-AACB-B86FE2E27A58}"/>
                </a:ext>
              </a:extLst>
            </p:cNvPr>
            <p:cNvSpPr/>
            <p:nvPr/>
          </p:nvSpPr>
          <p:spPr>
            <a:xfrm rot="2771113">
              <a:off x="5596447" y="2923414"/>
              <a:ext cx="1586476" cy="5420664"/>
            </a:xfrm>
            <a:custGeom>
              <a:avLst/>
              <a:gdLst>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4000 w 1584000"/>
                <a:gd name="connsiteY4" fmla="*/ 5118073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2890 w 1584000"/>
                <a:gd name="connsiteY6" fmla="*/ 4976670 h 5118073"/>
                <a:gd name="connsiteX7" fmla="*/ 0 w 1584000"/>
                <a:gd name="connsiteY7" fmla="*/ 792000 h 5118073"/>
                <a:gd name="connsiteX8" fmla="*/ 792000 w 1584000"/>
                <a:gd name="connsiteY8" fmla="*/ 0 h 5118073"/>
                <a:gd name="connsiteX0" fmla="*/ 794476 w 1586476"/>
                <a:gd name="connsiteY0" fmla="*/ 0 h 5118073"/>
                <a:gd name="connsiteX1" fmla="*/ 794476 w 1586476"/>
                <a:gd name="connsiteY1" fmla="*/ 0 h 5118073"/>
                <a:gd name="connsiteX2" fmla="*/ 1586476 w 1586476"/>
                <a:gd name="connsiteY2" fmla="*/ 792000 h 5118073"/>
                <a:gd name="connsiteX3" fmla="*/ 1586476 w 1586476"/>
                <a:gd name="connsiteY3" fmla="*/ 5118073 h 5118073"/>
                <a:gd name="connsiteX4" fmla="*/ 1583448 w 1586476"/>
                <a:gd name="connsiteY4" fmla="*/ 3454252 h 5118073"/>
                <a:gd name="connsiteX5" fmla="*/ 0 w 1586476"/>
                <a:gd name="connsiteY5" fmla="*/ 5005044 h 5118073"/>
                <a:gd name="connsiteX6" fmla="*/ 5366 w 1586476"/>
                <a:gd name="connsiteY6" fmla="*/ 4976670 h 5118073"/>
                <a:gd name="connsiteX7" fmla="*/ 2476 w 1586476"/>
                <a:gd name="connsiteY7" fmla="*/ 792000 h 5118073"/>
                <a:gd name="connsiteX8" fmla="*/ 794476 w 1586476"/>
                <a:gd name="connsiteY8" fmla="*/ 0 h 511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6476" h="5118073">
                  <a:moveTo>
                    <a:pt x="794476" y="0"/>
                  </a:moveTo>
                  <a:lnTo>
                    <a:pt x="794476" y="0"/>
                  </a:lnTo>
                  <a:cubicBezTo>
                    <a:pt x="1231886" y="0"/>
                    <a:pt x="1586476" y="354590"/>
                    <a:pt x="1586476" y="792000"/>
                  </a:cubicBezTo>
                  <a:lnTo>
                    <a:pt x="1586476" y="5118073"/>
                  </a:lnTo>
                  <a:cubicBezTo>
                    <a:pt x="1585467" y="4563466"/>
                    <a:pt x="1584457" y="4008859"/>
                    <a:pt x="1583448" y="3454252"/>
                  </a:cubicBezTo>
                  <a:lnTo>
                    <a:pt x="0" y="5005044"/>
                  </a:lnTo>
                  <a:cubicBezTo>
                    <a:pt x="963" y="4957910"/>
                    <a:pt x="4403" y="5023804"/>
                    <a:pt x="5366" y="4976670"/>
                  </a:cubicBezTo>
                  <a:cubicBezTo>
                    <a:pt x="4403" y="3581780"/>
                    <a:pt x="3439" y="2186890"/>
                    <a:pt x="2476" y="792000"/>
                  </a:cubicBezTo>
                  <a:cubicBezTo>
                    <a:pt x="2476" y="354590"/>
                    <a:pt x="357066" y="0"/>
                    <a:pt x="794476" y="0"/>
                  </a:cubicBezTo>
                  <a:close/>
                </a:path>
              </a:pathLst>
            </a:custGeom>
            <a:solidFill>
              <a:schemeClr val="bg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 Same-side Corner of Rectangle 21">
              <a:extLst>
                <a:ext uri="{FF2B5EF4-FFF2-40B4-BE49-F238E27FC236}">
                  <a16:creationId xmlns:a16="http://schemas.microsoft.com/office/drawing/2014/main" id="{380B7E11-2B32-C4E4-BACD-BFAFEFF2B0B5}"/>
                </a:ext>
              </a:extLst>
            </p:cNvPr>
            <p:cNvSpPr/>
            <p:nvPr/>
          </p:nvSpPr>
          <p:spPr>
            <a:xfrm rot="2771113">
              <a:off x="8017474" y="2919184"/>
              <a:ext cx="1598200" cy="5420664"/>
            </a:xfrm>
            <a:custGeom>
              <a:avLst/>
              <a:gdLst>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4000 w 1584000"/>
                <a:gd name="connsiteY4" fmla="*/ 5118073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3384 w 1584000"/>
                <a:gd name="connsiteY6" fmla="*/ 4999276 h 5118073"/>
                <a:gd name="connsiteX7" fmla="*/ 0 w 1584000"/>
                <a:gd name="connsiteY7" fmla="*/ 792000 h 5118073"/>
                <a:gd name="connsiteX8" fmla="*/ 792000 w 1584000"/>
                <a:gd name="connsiteY8" fmla="*/ 0 h 5118073"/>
                <a:gd name="connsiteX0" fmla="*/ 806200 w 1598200"/>
                <a:gd name="connsiteY0" fmla="*/ 0 h 5118073"/>
                <a:gd name="connsiteX1" fmla="*/ 806200 w 1598200"/>
                <a:gd name="connsiteY1" fmla="*/ 0 h 5118073"/>
                <a:gd name="connsiteX2" fmla="*/ 1598200 w 1598200"/>
                <a:gd name="connsiteY2" fmla="*/ 792000 h 5118073"/>
                <a:gd name="connsiteX3" fmla="*/ 1598200 w 1598200"/>
                <a:gd name="connsiteY3" fmla="*/ 5118073 h 5118073"/>
                <a:gd name="connsiteX4" fmla="*/ 1595172 w 1598200"/>
                <a:gd name="connsiteY4" fmla="*/ 3454252 h 5118073"/>
                <a:gd name="connsiteX5" fmla="*/ 0 w 1598200"/>
                <a:gd name="connsiteY5" fmla="*/ 5016581 h 5118073"/>
                <a:gd name="connsiteX6" fmla="*/ 17584 w 1598200"/>
                <a:gd name="connsiteY6" fmla="*/ 4999276 h 5118073"/>
                <a:gd name="connsiteX7" fmla="*/ 14200 w 1598200"/>
                <a:gd name="connsiteY7" fmla="*/ 792000 h 5118073"/>
                <a:gd name="connsiteX8" fmla="*/ 806200 w 1598200"/>
                <a:gd name="connsiteY8" fmla="*/ 0 h 511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8200" h="5118073">
                  <a:moveTo>
                    <a:pt x="806200" y="0"/>
                  </a:moveTo>
                  <a:lnTo>
                    <a:pt x="806200" y="0"/>
                  </a:lnTo>
                  <a:cubicBezTo>
                    <a:pt x="1243610" y="0"/>
                    <a:pt x="1598200" y="354590"/>
                    <a:pt x="1598200" y="792000"/>
                  </a:cubicBezTo>
                  <a:lnTo>
                    <a:pt x="1598200" y="5118073"/>
                  </a:lnTo>
                  <a:cubicBezTo>
                    <a:pt x="1597191" y="4563466"/>
                    <a:pt x="1596181" y="4008859"/>
                    <a:pt x="1595172" y="3454252"/>
                  </a:cubicBezTo>
                  <a:lnTo>
                    <a:pt x="0" y="5016581"/>
                  </a:lnTo>
                  <a:lnTo>
                    <a:pt x="17584" y="4999276"/>
                  </a:lnTo>
                  <a:lnTo>
                    <a:pt x="14200" y="792000"/>
                  </a:lnTo>
                  <a:cubicBezTo>
                    <a:pt x="14200" y="354590"/>
                    <a:pt x="368790" y="0"/>
                    <a:pt x="806200" y="0"/>
                  </a:cubicBezTo>
                  <a:close/>
                </a:path>
              </a:pathLst>
            </a:cu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 Same-side Corner of Rectangle 21">
              <a:extLst>
                <a:ext uri="{FF2B5EF4-FFF2-40B4-BE49-F238E27FC236}">
                  <a16:creationId xmlns:a16="http://schemas.microsoft.com/office/drawing/2014/main" id="{7C9900B4-78F0-13B4-3D0B-4BD19B5D8D61}"/>
                </a:ext>
              </a:extLst>
            </p:cNvPr>
            <p:cNvSpPr/>
            <p:nvPr/>
          </p:nvSpPr>
          <p:spPr>
            <a:xfrm rot="2771113">
              <a:off x="8580067" y="4768726"/>
              <a:ext cx="1584000" cy="5420664"/>
            </a:xfrm>
            <a:custGeom>
              <a:avLst/>
              <a:gdLst>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4000 w 1584000"/>
                <a:gd name="connsiteY4" fmla="*/ 5118073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4000" h="5118073">
                  <a:moveTo>
                    <a:pt x="792000" y="0"/>
                  </a:moveTo>
                  <a:lnTo>
                    <a:pt x="792000" y="0"/>
                  </a:lnTo>
                  <a:cubicBezTo>
                    <a:pt x="1229410" y="0"/>
                    <a:pt x="1584000" y="354590"/>
                    <a:pt x="1584000" y="792000"/>
                  </a:cubicBezTo>
                  <a:lnTo>
                    <a:pt x="1584000" y="5118073"/>
                  </a:lnTo>
                  <a:cubicBezTo>
                    <a:pt x="1582991" y="4563466"/>
                    <a:pt x="1581981" y="4008859"/>
                    <a:pt x="1580972" y="3454252"/>
                  </a:cubicBezTo>
                  <a:lnTo>
                    <a:pt x="0" y="5118073"/>
                  </a:lnTo>
                  <a:lnTo>
                    <a:pt x="0" y="5118073"/>
                  </a:lnTo>
                  <a:lnTo>
                    <a:pt x="0" y="792000"/>
                  </a:lnTo>
                  <a:cubicBezTo>
                    <a:pt x="0" y="354590"/>
                    <a:pt x="354590" y="0"/>
                    <a:pt x="792000"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68537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STRATEGY</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7"/>
            <a:ext cx="10800000" cy="515683"/>
          </a:xfrm>
        </p:spPr>
        <p:txBody>
          <a:bodyPr>
            <a:normAutofit/>
          </a:bodyPr>
          <a:lstStyle/>
          <a:p>
            <a:pPr marL="0" indent="0">
              <a:buNone/>
            </a:pPr>
            <a:r>
              <a:rPr lang="en-US" dirty="0"/>
              <a:t>The units of feed which achieve the optimal profit – $8736.0 – are given below: </a:t>
            </a:r>
          </a:p>
        </p:txBody>
      </p:sp>
      <p:pic>
        <p:nvPicPr>
          <p:cNvPr id="6" name="Picture 5" descr="A black and white screen with numbers&#10;&#10;Description automatically generated">
            <a:extLst>
              <a:ext uri="{FF2B5EF4-FFF2-40B4-BE49-F238E27FC236}">
                <a16:creationId xmlns:a16="http://schemas.microsoft.com/office/drawing/2014/main" id="{7BC58AA6-76AA-86D7-4C18-5684FA7A4DFE}"/>
              </a:ext>
            </a:extLst>
          </p:cNvPr>
          <p:cNvPicPr>
            <a:picLocks noChangeAspect="1"/>
          </p:cNvPicPr>
          <p:nvPr/>
        </p:nvPicPr>
        <p:blipFill>
          <a:blip r:embed="rId3"/>
          <a:stretch>
            <a:fillRect/>
          </a:stretch>
        </p:blipFill>
        <p:spPr>
          <a:xfrm>
            <a:off x="694800" y="1875003"/>
            <a:ext cx="7973919" cy="3790073"/>
          </a:xfrm>
          <a:prstGeom prst="rect">
            <a:avLst/>
          </a:prstGeom>
        </p:spPr>
      </p:pic>
    </p:spTree>
    <p:extLst>
      <p:ext uri="{BB962C8B-B14F-4D97-AF65-F5344CB8AC3E}">
        <p14:creationId xmlns:p14="http://schemas.microsoft.com/office/powerpoint/2010/main" val="35444274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STRATEGY – REQURIED UNITS OF GRASS</a:t>
            </a:r>
          </a:p>
        </p:txBody>
      </p:sp>
      <p:sp>
        <p:nvSpPr>
          <p:cNvPr id="24" name="Content Placeholder 2">
            <a:extLst>
              <a:ext uri="{FF2B5EF4-FFF2-40B4-BE49-F238E27FC236}">
                <a16:creationId xmlns:a16="http://schemas.microsoft.com/office/drawing/2014/main" id="{AFEAE292-E6AF-D09C-291D-0502A6FC4A50}"/>
              </a:ext>
            </a:extLst>
          </p:cNvPr>
          <p:cNvSpPr txBox="1">
            <a:spLocks/>
          </p:cNvSpPr>
          <p:nvPr/>
        </p:nvSpPr>
        <p:spPr>
          <a:xfrm>
            <a:off x="1633928" y="1266624"/>
            <a:ext cx="9507870" cy="5156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solidFill>
                  <a:schemeClr val="tx1"/>
                </a:solidFill>
              </a:rPr>
              <a:t>Required Initial Grass Units to Enable Maximum (40) Units of Extra Feed</a:t>
            </a:r>
          </a:p>
          <a:p>
            <a:pPr marL="0" indent="0">
              <a:buFont typeface="Arial" panose="020B0604020202020204" pitchFamily="34" charset="0"/>
              <a:buNone/>
            </a:pPr>
            <a:endParaRPr lang="en-US" dirty="0"/>
          </a:p>
          <a:p>
            <a:endParaRPr lang="en-US" dirty="0"/>
          </a:p>
          <a:p>
            <a:endParaRPr lang="en-US" dirty="0"/>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1633928" y="4022202"/>
            <a:ext cx="9507870" cy="515683"/>
          </a:xfrm>
        </p:spPr>
        <p:txBody>
          <a:bodyPr/>
          <a:lstStyle/>
          <a:p>
            <a:pPr marL="0" indent="0" algn="ctr">
              <a:buNone/>
            </a:pPr>
            <a:r>
              <a:rPr lang="en-US" dirty="0">
                <a:solidFill>
                  <a:schemeClr val="tx1"/>
                </a:solidFill>
              </a:rPr>
              <a:t>Required Weekly Feed</a:t>
            </a:r>
          </a:p>
          <a:p>
            <a:pPr marL="0" indent="0">
              <a:buNone/>
            </a:pPr>
            <a:endParaRPr lang="en-US" sz="1600" dirty="0"/>
          </a:p>
          <a:p>
            <a:endParaRPr lang="en-US" sz="1600" dirty="0"/>
          </a:p>
          <a:p>
            <a:endParaRPr lang="en-US" dirty="0"/>
          </a:p>
        </p:txBody>
      </p:sp>
      <p:pic>
        <p:nvPicPr>
          <p:cNvPr id="10" name="Picture 9" descr="A graph with a line&#10;&#10;Description automatically generated">
            <a:extLst>
              <a:ext uri="{FF2B5EF4-FFF2-40B4-BE49-F238E27FC236}">
                <a16:creationId xmlns:a16="http://schemas.microsoft.com/office/drawing/2014/main" id="{58772046-ADDA-B0A3-A4F1-07A7EF6AF5A0}"/>
              </a:ext>
            </a:extLst>
          </p:cNvPr>
          <p:cNvPicPr>
            <a:picLocks noChangeAspect="1"/>
          </p:cNvPicPr>
          <p:nvPr/>
        </p:nvPicPr>
        <p:blipFill>
          <a:blip r:embed="rId3"/>
          <a:stretch>
            <a:fillRect/>
          </a:stretch>
        </p:blipFill>
        <p:spPr>
          <a:xfrm>
            <a:off x="694799" y="4304211"/>
            <a:ext cx="10800000" cy="1941798"/>
          </a:xfrm>
          <a:prstGeom prst="rect">
            <a:avLst/>
          </a:prstGeom>
        </p:spPr>
      </p:pic>
      <p:pic>
        <p:nvPicPr>
          <p:cNvPr id="14" name="Picture 13">
            <a:extLst>
              <a:ext uri="{FF2B5EF4-FFF2-40B4-BE49-F238E27FC236}">
                <a16:creationId xmlns:a16="http://schemas.microsoft.com/office/drawing/2014/main" id="{1ACBA690-A0D9-4588-5822-BCD2194488DA}"/>
              </a:ext>
            </a:extLst>
          </p:cNvPr>
          <p:cNvPicPr>
            <a:picLocks noChangeAspect="1"/>
          </p:cNvPicPr>
          <p:nvPr/>
        </p:nvPicPr>
        <p:blipFill>
          <a:blip r:embed="rId4"/>
          <a:stretch>
            <a:fillRect/>
          </a:stretch>
        </p:blipFill>
        <p:spPr>
          <a:xfrm>
            <a:off x="694799" y="1708419"/>
            <a:ext cx="10800000" cy="2051899"/>
          </a:xfrm>
          <a:prstGeom prst="rect">
            <a:avLst/>
          </a:prstGeom>
        </p:spPr>
      </p:pic>
    </p:spTree>
    <p:extLst>
      <p:ext uri="{BB962C8B-B14F-4D97-AF65-F5344CB8AC3E}">
        <p14:creationId xmlns:p14="http://schemas.microsoft.com/office/powerpoint/2010/main" val="8298673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STRATEGY – REQURIED UNITS OF GRASS</a:t>
            </a:r>
          </a:p>
        </p:txBody>
      </p:sp>
      <p:sp>
        <p:nvSpPr>
          <p:cNvPr id="24" name="Content Placeholder 2">
            <a:extLst>
              <a:ext uri="{FF2B5EF4-FFF2-40B4-BE49-F238E27FC236}">
                <a16:creationId xmlns:a16="http://schemas.microsoft.com/office/drawing/2014/main" id="{AFEAE292-E6AF-D09C-291D-0502A6FC4A50}"/>
              </a:ext>
            </a:extLst>
          </p:cNvPr>
          <p:cNvSpPr txBox="1">
            <a:spLocks/>
          </p:cNvSpPr>
          <p:nvPr/>
        </p:nvSpPr>
        <p:spPr>
          <a:xfrm>
            <a:off x="1633928" y="1266624"/>
            <a:ext cx="9507870" cy="5156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solidFill>
                  <a:schemeClr val="tx1"/>
                </a:solidFill>
              </a:rPr>
              <a:t>Required Initial Grass Units to Enable &gt;30 Units of Extra Feed</a:t>
            </a:r>
          </a:p>
          <a:p>
            <a:pPr marL="0" indent="0">
              <a:buFont typeface="Arial" panose="020B0604020202020204" pitchFamily="34" charset="0"/>
              <a:buNone/>
            </a:pPr>
            <a:endParaRPr lang="en-US" dirty="0"/>
          </a:p>
          <a:p>
            <a:endParaRPr lang="en-US" dirty="0"/>
          </a:p>
          <a:p>
            <a:endParaRPr lang="en-US" dirty="0"/>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1633928" y="4022202"/>
            <a:ext cx="9507870" cy="515683"/>
          </a:xfrm>
        </p:spPr>
        <p:txBody>
          <a:bodyPr/>
          <a:lstStyle/>
          <a:p>
            <a:pPr marL="0" indent="0" algn="ctr">
              <a:buNone/>
            </a:pPr>
            <a:r>
              <a:rPr lang="en-US" dirty="0">
                <a:solidFill>
                  <a:schemeClr val="tx1"/>
                </a:solidFill>
              </a:rPr>
              <a:t>Required Weekly Feed</a:t>
            </a:r>
          </a:p>
          <a:p>
            <a:pPr marL="0" indent="0">
              <a:buNone/>
            </a:pPr>
            <a:endParaRPr lang="en-US" sz="1600" dirty="0"/>
          </a:p>
          <a:p>
            <a:endParaRPr lang="en-US" sz="1600" dirty="0"/>
          </a:p>
          <a:p>
            <a:endParaRPr lang="en-US" dirty="0"/>
          </a:p>
        </p:txBody>
      </p:sp>
      <p:pic>
        <p:nvPicPr>
          <p:cNvPr id="10" name="Picture 9" descr="A graph with a line&#10;&#10;Description automatically generated">
            <a:extLst>
              <a:ext uri="{FF2B5EF4-FFF2-40B4-BE49-F238E27FC236}">
                <a16:creationId xmlns:a16="http://schemas.microsoft.com/office/drawing/2014/main" id="{58772046-ADDA-B0A3-A4F1-07A7EF6AF5A0}"/>
              </a:ext>
            </a:extLst>
          </p:cNvPr>
          <p:cNvPicPr>
            <a:picLocks noChangeAspect="1"/>
          </p:cNvPicPr>
          <p:nvPr/>
        </p:nvPicPr>
        <p:blipFill>
          <a:blip r:embed="rId3"/>
          <a:stretch>
            <a:fillRect/>
          </a:stretch>
        </p:blipFill>
        <p:spPr>
          <a:xfrm>
            <a:off x="694799" y="4304211"/>
            <a:ext cx="10800000" cy="1941798"/>
          </a:xfrm>
          <a:prstGeom prst="rect">
            <a:avLst/>
          </a:prstGeom>
        </p:spPr>
      </p:pic>
      <p:pic>
        <p:nvPicPr>
          <p:cNvPr id="5" name="Picture 4">
            <a:extLst>
              <a:ext uri="{FF2B5EF4-FFF2-40B4-BE49-F238E27FC236}">
                <a16:creationId xmlns:a16="http://schemas.microsoft.com/office/drawing/2014/main" id="{7D4305AB-109C-8A20-E21D-05E4AD03ED1A}"/>
              </a:ext>
            </a:extLst>
          </p:cNvPr>
          <p:cNvPicPr>
            <a:picLocks noChangeAspect="1"/>
          </p:cNvPicPr>
          <p:nvPr/>
        </p:nvPicPr>
        <p:blipFill>
          <a:blip r:embed="rId4"/>
          <a:stretch>
            <a:fillRect/>
          </a:stretch>
        </p:blipFill>
        <p:spPr>
          <a:xfrm>
            <a:off x="694799" y="1603009"/>
            <a:ext cx="10800000" cy="2342168"/>
          </a:xfrm>
          <a:prstGeom prst="rect">
            <a:avLst/>
          </a:prstGeom>
        </p:spPr>
      </p:pic>
    </p:spTree>
    <p:extLst>
      <p:ext uri="{BB962C8B-B14F-4D97-AF65-F5344CB8AC3E}">
        <p14:creationId xmlns:p14="http://schemas.microsoft.com/office/powerpoint/2010/main" val="623616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6AB78E2-1668-2081-3880-821C6216EB81}"/>
              </a:ext>
            </a:extLst>
          </p:cNvPr>
          <p:cNvSpPr>
            <a:spLocks noGrp="1"/>
          </p:cNvSpPr>
          <p:nvPr>
            <p:ph type="title"/>
          </p:nvPr>
        </p:nvSpPr>
        <p:spPr/>
        <p:txBody>
          <a:bodyPr>
            <a:normAutofit/>
          </a:bodyPr>
          <a:lstStyle/>
          <a:p>
            <a:r>
              <a:rPr lang="en-US" sz="3200" dirty="0"/>
              <a:t>COMMUNCIATION 11</a:t>
            </a:r>
          </a:p>
        </p:txBody>
      </p:sp>
      <p:grpSp>
        <p:nvGrpSpPr>
          <p:cNvPr id="23" name="Group 22">
            <a:extLst>
              <a:ext uri="{FF2B5EF4-FFF2-40B4-BE49-F238E27FC236}">
                <a16:creationId xmlns:a16="http://schemas.microsoft.com/office/drawing/2014/main" id="{6C76FA49-F64D-FD42-8611-737D93530EA6}"/>
              </a:ext>
            </a:extLst>
          </p:cNvPr>
          <p:cNvGrpSpPr/>
          <p:nvPr/>
        </p:nvGrpSpPr>
        <p:grpSpPr>
          <a:xfrm>
            <a:off x="-544241" y="1238414"/>
            <a:ext cx="13340441" cy="5619586"/>
            <a:chOff x="-544241" y="2174646"/>
            <a:chExt cx="13340441" cy="4683354"/>
          </a:xfrm>
          <a:blipFill dpi="0" rotWithShape="1">
            <a:blip r:embed="rId3">
              <a:alphaModFix amt="50000"/>
            </a:blip>
            <a:srcRect/>
            <a:stretch>
              <a:fillRect l="4000" t="-46000" r="4000" b="-50000"/>
            </a:stretch>
          </a:blipFill>
        </p:grpSpPr>
        <p:sp>
          <p:nvSpPr>
            <p:cNvPr id="7" name="Round Same-side Corner of Rectangle 6">
              <a:extLst>
                <a:ext uri="{FF2B5EF4-FFF2-40B4-BE49-F238E27FC236}">
                  <a16:creationId xmlns:a16="http://schemas.microsoft.com/office/drawing/2014/main" id="{C7573C8E-B70C-58D0-BFE4-AA202D461FCA}"/>
                </a:ext>
              </a:extLst>
            </p:cNvPr>
            <p:cNvSpPr/>
            <p:nvPr/>
          </p:nvSpPr>
          <p:spPr>
            <a:xfrm>
              <a:off x="665979" y="3690283"/>
              <a:ext cx="1146629" cy="316771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 Same-side Corner of Rectangle 7">
              <a:extLst>
                <a:ext uri="{FF2B5EF4-FFF2-40B4-BE49-F238E27FC236}">
                  <a16:creationId xmlns:a16="http://schemas.microsoft.com/office/drawing/2014/main" id="{CCD62AC1-A251-5AAD-1D8A-D3DD2D1E2DCF}"/>
                </a:ext>
              </a:extLst>
            </p:cNvPr>
            <p:cNvSpPr/>
            <p:nvPr/>
          </p:nvSpPr>
          <p:spPr>
            <a:xfrm>
              <a:off x="1903682" y="4140656"/>
              <a:ext cx="1146629" cy="2717344"/>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 Same-side Corner of Rectangle 8">
              <a:extLst>
                <a:ext uri="{FF2B5EF4-FFF2-40B4-BE49-F238E27FC236}">
                  <a16:creationId xmlns:a16="http://schemas.microsoft.com/office/drawing/2014/main" id="{BAD4EDE6-DDA4-4F6C-2F01-ADD822EE2682}"/>
                </a:ext>
              </a:extLst>
            </p:cNvPr>
            <p:cNvSpPr/>
            <p:nvPr/>
          </p:nvSpPr>
          <p:spPr>
            <a:xfrm>
              <a:off x="3113902" y="4358013"/>
              <a:ext cx="1146629" cy="249998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 Same-side Corner of Rectangle 9">
              <a:extLst>
                <a:ext uri="{FF2B5EF4-FFF2-40B4-BE49-F238E27FC236}">
                  <a16:creationId xmlns:a16="http://schemas.microsoft.com/office/drawing/2014/main" id="{5DA2020F-AD61-FE5A-8AC4-D0FAAF193109}"/>
                </a:ext>
              </a:extLst>
            </p:cNvPr>
            <p:cNvSpPr/>
            <p:nvPr/>
          </p:nvSpPr>
          <p:spPr>
            <a:xfrm>
              <a:off x="4342444" y="2591164"/>
              <a:ext cx="1146629" cy="426683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 Same-side Corner of Rectangle 10">
              <a:extLst>
                <a:ext uri="{FF2B5EF4-FFF2-40B4-BE49-F238E27FC236}">
                  <a16:creationId xmlns:a16="http://schemas.microsoft.com/office/drawing/2014/main" id="{8C181BC3-4F01-7809-305C-A1785908EDC7}"/>
                </a:ext>
              </a:extLst>
            </p:cNvPr>
            <p:cNvSpPr/>
            <p:nvPr/>
          </p:nvSpPr>
          <p:spPr>
            <a:xfrm>
              <a:off x="5552664" y="3701426"/>
              <a:ext cx="1146629" cy="3156574"/>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Same-side Corner of Rectangle 12">
              <a:extLst>
                <a:ext uri="{FF2B5EF4-FFF2-40B4-BE49-F238E27FC236}">
                  <a16:creationId xmlns:a16="http://schemas.microsoft.com/office/drawing/2014/main" id="{3A45052A-CC1E-93A6-15C2-C7A1F58AFB7F}"/>
                </a:ext>
              </a:extLst>
            </p:cNvPr>
            <p:cNvSpPr/>
            <p:nvPr/>
          </p:nvSpPr>
          <p:spPr>
            <a:xfrm>
              <a:off x="6790367" y="2174646"/>
              <a:ext cx="1146629" cy="4683354"/>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 Same-side Corner of Rectangle 13">
              <a:extLst>
                <a:ext uri="{FF2B5EF4-FFF2-40B4-BE49-F238E27FC236}">
                  <a16:creationId xmlns:a16="http://schemas.microsoft.com/office/drawing/2014/main" id="{42158646-BF14-0FC6-4D57-735083525E73}"/>
                </a:ext>
              </a:extLst>
            </p:cNvPr>
            <p:cNvSpPr/>
            <p:nvPr/>
          </p:nvSpPr>
          <p:spPr>
            <a:xfrm>
              <a:off x="7991426" y="3709864"/>
              <a:ext cx="1146629" cy="314813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 Same-side Corner of Rectangle 14">
              <a:extLst>
                <a:ext uri="{FF2B5EF4-FFF2-40B4-BE49-F238E27FC236}">
                  <a16:creationId xmlns:a16="http://schemas.microsoft.com/office/drawing/2014/main" id="{D8957DEE-6234-0884-FFD0-764D2D3A2AA3}"/>
                </a:ext>
              </a:extLst>
            </p:cNvPr>
            <p:cNvSpPr/>
            <p:nvPr/>
          </p:nvSpPr>
          <p:spPr>
            <a:xfrm>
              <a:off x="9210807" y="3125979"/>
              <a:ext cx="1146629" cy="3732021"/>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 Same-side Corner of Rectangle 15">
              <a:extLst>
                <a:ext uri="{FF2B5EF4-FFF2-40B4-BE49-F238E27FC236}">
                  <a16:creationId xmlns:a16="http://schemas.microsoft.com/office/drawing/2014/main" id="{23647D1D-C35B-15E7-4A29-E0DC23F86475}"/>
                </a:ext>
              </a:extLst>
            </p:cNvPr>
            <p:cNvSpPr/>
            <p:nvPr/>
          </p:nvSpPr>
          <p:spPr>
            <a:xfrm>
              <a:off x="10430188" y="4902421"/>
              <a:ext cx="1146629" cy="1955579"/>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Same-side Corner of Rectangle 16">
              <a:extLst>
                <a:ext uri="{FF2B5EF4-FFF2-40B4-BE49-F238E27FC236}">
                  <a16:creationId xmlns:a16="http://schemas.microsoft.com/office/drawing/2014/main" id="{5F8EE4AE-26BD-784C-17EA-1F0B684FF512}"/>
                </a:ext>
              </a:extLst>
            </p:cNvPr>
            <p:cNvSpPr/>
            <p:nvPr/>
          </p:nvSpPr>
          <p:spPr>
            <a:xfrm>
              <a:off x="-544241" y="4703349"/>
              <a:ext cx="1146629" cy="2154651"/>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 Same-side Corner of Rectangle 17">
              <a:extLst>
                <a:ext uri="{FF2B5EF4-FFF2-40B4-BE49-F238E27FC236}">
                  <a16:creationId xmlns:a16="http://schemas.microsoft.com/office/drawing/2014/main" id="{8357EE44-061B-F3F8-157D-50C8F88EC337}"/>
                </a:ext>
              </a:extLst>
            </p:cNvPr>
            <p:cNvSpPr/>
            <p:nvPr/>
          </p:nvSpPr>
          <p:spPr>
            <a:xfrm>
              <a:off x="11649571" y="3999273"/>
              <a:ext cx="1146629" cy="285872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730689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C76FA49-F64D-FD42-8611-737D93530EA6}"/>
              </a:ext>
            </a:extLst>
          </p:cNvPr>
          <p:cNvGrpSpPr/>
          <p:nvPr/>
        </p:nvGrpSpPr>
        <p:grpSpPr>
          <a:xfrm>
            <a:off x="-574220" y="1882947"/>
            <a:ext cx="13340441" cy="5007737"/>
            <a:chOff x="-574220" y="1882947"/>
            <a:chExt cx="13340441" cy="5007737"/>
          </a:xfrm>
          <a:blipFill dpi="0" rotWithShape="1">
            <a:blip r:embed="rId5">
              <a:alphaModFix amt="71000"/>
            </a:blip>
            <a:srcRect/>
            <a:stretch>
              <a:fillRect l="4000" t="-1000" r="4000" b="-28000"/>
            </a:stretch>
          </a:blipFill>
        </p:grpSpPr>
        <p:sp>
          <p:nvSpPr>
            <p:cNvPr id="7" name="Round Same-side Corner of Rectangle 6">
              <a:extLst>
                <a:ext uri="{FF2B5EF4-FFF2-40B4-BE49-F238E27FC236}">
                  <a16:creationId xmlns:a16="http://schemas.microsoft.com/office/drawing/2014/main" id="{C7573C8E-B70C-58D0-BFE4-AA202D461FCA}"/>
                </a:ext>
              </a:extLst>
            </p:cNvPr>
            <p:cNvSpPr/>
            <p:nvPr/>
          </p:nvSpPr>
          <p:spPr>
            <a:xfrm>
              <a:off x="645161" y="4381242"/>
              <a:ext cx="1146629" cy="250944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 Same-side Corner of Rectangle 7">
              <a:extLst>
                <a:ext uri="{FF2B5EF4-FFF2-40B4-BE49-F238E27FC236}">
                  <a16:creationId xmlns:a16="http://schemas.microsoft.com/office/drawing/2014/main" id="{CCD62AC1-A251-5AAD-1D8A-D3DD2D1E2DCF}"/>
                </a:ext>
              </a:extLst>
            </p:cNvPr>
            <p:cNvSpPr/>
            <p:nvPr/>
          </p:nvSpPr>
          <p:spPr>
            <a:xfrm>
              <a:off x="1864542" y="2826215"/>
              <a:ext cx="1146629" cy="4064469"/>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 Same-side Corner of Rectangle 8">
              <a:extLst>
                <a:ext uri="{FF2B5EF4-FFF2-40B4-BE49-F238E27FC236}">
                  <a16:creationId xmlns:a16="http://schemas.microsoft.com/office/drawing/2014/main" id="{BAD4EDE6-DDA4-4F6C-2F01-ADD822EE2682}"/>
                </a:ext>
              </a:extLst>
            </p:cNvPr>
            <p:cNvSpPr/>
            <p:nvPr/>
          </p:nvSpPr>
          <p:spPr>
            <a:xfrm>
              <a:off x="3083923" y="2934353"/>
              <a:ext cx="1146629" cy="3956331"/>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 Same-side Corner of Rectangle 9">
              <a:extLst>
                <a:ext uri="{FF2B5EF4-FFF2-40B4-BE49-F238E27FC236}">
                  <a16:creationId xmlns:a16="http://schemas.microsoft.com/office/drawing/2014/main" id="{5DA2020F-AD61-FE5A-8AC4-D0FAAF193109}"/>
                </a:ext>
              </a:extLst>
            </p:cNvPr>
            <p:cNvSpPr/>
            <p:nvPr/>
          </p:nvSpPr>
          <p:spPr>
            <a:xfrm>
              <a:off x="4303304" y="2323505"/>
              <a:ext cx="1146629" cy="4567179"/>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 Same-side Corner of Rectangle 10">
              <a:extLst>
                <a:ext uri="{FF2B5EF4-FFF2-40B4-BE49-F238E27FC236}">
                  <a16:creationId xmlns:a16="http://schemas.microsoft.com/office/drawing/2014/main" id="{8C181BC3-4F01-7809-305C-A1785908EDC7}"/>
                </a:ext>
              </a:extLst>
            </p:cNvPr>
            <p:cNvSpPr/>
            <p:nvPr/>
          </p:nvSpPr>
          <p:spPr>
            <a:xfrm>
              <a:off x="5522685" y="1882947"/>
              <a:ext cx="1146629" cy="500773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Same-side Corner of Rectangle 12">
              <a:extLst>
                <a:ext uri="{FF2B5EF4-FFF2-40B4-BE49-F238E27FC236}">
                  <a16:creationId xmlns:a16="http://schemas.microsoft.com/office/drawing/2014/main" id="{3A45052A-CC1E-93A6-15C2-C7A1F58AFB7F}"/>
                </a:ext>
              </a:extLst>
            </p:cNvPr>
            <p:cNvSpPr/>
            <p:nvPr/>
          </p:nvSpPr>
          <p:spPr>
            <a:xfrm>
              <a:off x="6742066" y="3111387"/>
              <a:ext cx="1146629" cy="377929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 Same-side Corner of Rectangle 13">
              <a:extLst>
                <a:ext uri="{FF2B5EF4-FFF2-40B4-BE49-F238E27FC236}">
                  <a16:creationId xmlns:a16="http://schemas.microsoft.com/office/drawing/2014/main" id="{42158646-BF14-0FC6-4D57-735083525E73}"/>
                </a:ext>
              </a:extLst>
            </p:cNvPr>
            <p:cNvSpPr/>
            <p:nvPr/>
          </p:nvSpPr>
          <p:spPr>
            <a:xfrm>
              <a:off x="7961447" y="3111387"/>
              <a:ext cx="1146629" cy="377929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 Same-side Corner of Rectangle 14">
              <a:extLst>
                <a:ext uri="{FF2B5EF4-FFF2-40B4-BE49-F238E27FC236}">
                  <a16:creationId xmlns:a16="http://schemas.microsoft.com/office/drawing/2014/main" id="{D8957DEE-6234-0884-FFD0-764D2D3A2AA3}"/>
                </a:ext>
              </a:extLst>
            </p:cNvPr>
            <p:cNvSpPr/>
            <p:nvPr/>
          </p:nvSpPr>
          <p:spPr>
            <a:xfrm>
              <a:off x="9180828" y="2692417"/>
              <a:ext cx="1146629" cy="419826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 Same-side Corner of Rectangle 15">
              <a:extLst>
                <a:ext uri="{FF2B5EF4-FFF2-40B4-BE49-F238E27FC236}">
                  <a16:creationId xmlns:a16="http://schemas.microsoft.com/office/drawing/2014/main" id="{23647D1D-C35B-15E7-4A29-E0DC23F86475}"/>
                </a:ext>
              </a:extLst>
            </p:cNvPr>
            <p:cNvSpPr/>
            <p:nvPr/>
          </p:nvSpPr>
          <p:spPr>
            <a:xfrm>
              <a:off x="10400209" y="4525202"/>
              <a:ext cx="1146629" cy="236548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Same-side Corner of Rectangle 16">
              <a:extLst>
                <a:ext uri="{FF2B5EF4-FFF2-40B4-BE49-F238E27FC236}">
                  <a16:creationId xmlns:a16="http://schemas.microsoft.com/office/drawing/2014/main" id="{5F8EE4AE-26BD-784C-17EA-1F0B684FF512}"/>
                </a:ext>
              </a:extLst>
            </p:cNvPr>
            <p:cNvSpPr/>
            <p:nvPr/>
          </p:nvSpPr>
          <p:spPr>
            <a:xfrm>
              <a:off x="-574220" y="4736033"/>
              <a:ext cx="1146629" cy="2154651"/>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 Same-side Corner of Rectangle 17">
              <a:extLst>
                <a:ext uri="{FF2B5EF4-FFF2-40B4-BE49-F238E27FC236}">
                  <a16:creationId xmlns:a16="http://schemas.microsoft.com/office/drawing/2014/main" id="{8357EE44-061B-F3F8-157D-50C8F88EC337}"/>
                </a:ext>
              </a:extLst>
            </p:cNvPr>
            <p:cNvSpPr/>
            <p:nvPr/>
          </p:nvSpPr>
          <p:spPr>
            <a:xfrm>
              <a:off x="11619592" y="4031957"/>
              <a:ext cx="1146629" cy="285872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itle 3">
            <a:extLst>
              <a:ext uri="{FF2B5EF4-FFF2-40B4-BE49-F238E27FC236}">
                <a16:creationId xmlns:a16="http://schemas.microsoft.com/office/drawing/2014/main" id="{4687338E-E384-4F8B-015A-194E74BD2AFB}"/>
              </a:ext>
            </a:extLst>
          </p:cNvPr>
          <p:cNvSpPr>
            <a:spLocks noGrp="1"/>
          </p:cNvSpPr>
          <p:nvPr>
            <p:ph type="title"/>
          </p:nvPr>
        </p:nvSpPr>
        <p:spPr/>
        <p:txBody>
          <a:bodyPr>
            <a:normAutofit/>
          </a:bodyPr>
          <a:lstStyle/>
          <a:p>
            <a:r>
              <a:rPr lang="en-US" sz="3600" dirty="0"/>
              <a:t>COMMUNICATION 14</a:t>
            </a:r>
          </a:p>
        </p:txBody>
      </p:sp>
      <p:pic>
        <p:nvPicPr>
          <p:cNvPr id="5" name="Audio 4">
            <a:hlinkClick r:id="" action="ppaction://media"/>
            <a:extLst>
              <a:ext uri="{FF2B5EF4-FFF2-40B4-BE49-F238E27FC236}">
                <a16:creationId xmlns:a16="http://schemas.microsoft.com/office/drawing/2014/main" id="{72CB0D82-0DC1-93EB-8BF4-2D720A3CB55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275128823"/>
      </p:ext>
    </p:extLst>
  </p:cSld>
  <p:clrMapOvr>
    <a:masterClrMapping/>
  </p:clrMapOvr>
  <mc:AlternateContent xmlns:mc="http://schemas.openxmlformats.org/markup-compatibility/2006">
    <mc:Choice xmlns:p14="http://schemas.microsoft.com/office/powerpoint/2010/main" Requires="p14">
      <p:transition spd="slow" p14:dur="2000" advTm="5746"/>
    </mc:Choice>
    <mc:Fallback>
      <p:transition spd="slow" advTm="5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7"/>
            <a:ext cx="10798800" cy="849129"/>
          </a:xfrm>
        </p:spPr>
        <p:txBody>
          <a:bodyPr/>
          <a:lstStyle/>
          <a:p>
            <a:pPr marL="0" indent="0">
              <a:buNone/>
            </a:pPr>
            <a:r>
              <a:rPr lang="en-US" sz="1600" dirty="0"/>
              <a:t>In your fourteenth communication, you introduced the prospect of drying off cows and stopping lactation for the remainder of the season. This has multiple effects:</a:t>
            </a:r>
          </a:p>
          <a:p>
            <a:endParaRPr lang="en-US" sz="1600" dirty="0"/>
          </a:p>
          <a:p>
            <a:endParaRPr lang="en-US" dirty="0"/>
          </a:p>
        </p:txBody>
      </p:sp>
      <p:pic>
        <p:nvPicPr>
          <p:cNvPr id="9" name="Audio 8">
            <a:hlinkClick r:id="" action="ppaction://media"/>
            <a:extLst>
              <a:ext uri="{FF2B5EF4-FFF2-40B4-BE49-F238E27FC236}">
                <a16:creationId xmlns:a16="http://schemas.microsoft.com/office/drawing/2014/main" id="{37391A35-2749-BFFE-A2E4-0E31CB9517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69990310"/>
      </p:ext>
    </p:extLst>
  </p:cSld>
  <p:clrMapOvr>
    <a:masterClrMapping/>
  </p:clrMapOvr>
  <mc:AlternateContent xmlns:mc="http://schemas.openxmlformats.org/markup-compatibility/2006">
    <mc:Choice xmlns:p14="http://schemas.microsoft.com/office/powerpoint/2010/main" Requires="p14">
      <p:transition spd="slow" p14:dur="2000" advTm="8514"/>
    </mc:Choice>
    <mc:Fallback>
      <p:transition spd="slow" advTm="8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11791370-B354-710E-CB9A-29EFDCAF7644}"/>
              </a:ext>
            </a:extLst>
          </p:cNvPr>
          <p:cNvSpPr/>
          <p:nvPr/>
        </p:nvSpPr>
        <p:spPr>
          <a:xfrm>
            <a:off x="1234800" y="2091758"/>
            <a:ext cx="4860000" cy="1440000"/>
          </a:xfrm>
          <a:prstGeom prst="roundRect">
            <a:avLst>
              <a:gd name="adj" fmla="val 31590"/>
            </a:avLst>
          </a:prstGeom>
          <a:solidFill>
            <a:schemeClr val="bg1">
              <a:lumMod val="85000"/>
              <a:lumOff val="15000"/>
              <a:alpha val="62117"/>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B5294622-DF70-4724-CD90-E7A7176ABA4E}"/>
              </a:ext>
            </a:extLst>
          </p:cNvPr>
          <p:cNvSpPr/>
          <p:nvPr/>
        </p:nvSpPr>
        <p:spPr>
          <a:xfrm>
            <a:off x="6634801" y="2091758"/>
            <a:ext cx="4860000" cy="1440000"/>
          </a:xfrm>
          <a:prstGeom prst="roundRect">
            <a:avLst>
              <a:gd name="adj" fmla="val 31590"/>
            </a:avLst>
          </a:prstGeom>
          <a:solidFill>
            <a:schemeClr val="bg1">
              <a:lumMod val="85000"/>
              <a:lumOff val="15000"/>
              <a:alpha val="62117"/>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7"/>
            <a:ext cx="10798800" cy="849129"/>
          </a:xfrm>
        </p:spPr>
        <p:txBody>
          <a:bodyPr/>
          <a:lstStyle/>
          <a:p>
            <a:pPr marL="0" indent="0">
              <a:buNone/>
            </a:pPr>
            <a:r>
              <a:rPr lang="en-US" sz="1600" dirty="0"/>
              <a:t>In your fourteenth communication, you introduced the prospect of drying off cows and stopping lactation for the remainder of the season. This has multiple effects:</a:t>
            </a:r>
          </a:p>
          <a:p>
            <a:endParaRPr lang="en-US" sz="1600" dirty="0"/>
          </a:p>
          <a:p>
            <a:endParaRPr lang="en-US" dirty="0"/>
          </a:p>
        </p:txBody>
      </p:sp>
      <p:sp>
        <p:nvSpPr>
          <p:cNvPr id="7" name="Content Placeholder 2">
            <a:extLst>
              <a:ext uri="{FF2B5EF4-FFF2-40B4-BE49-F238E27FC236}">
                <a16:creationId xmlns:a16="http://schemas.microsoft.com/office/drawing/2014/main" id="{F0FAD307-7354-62D8-3570-E8B0A48221BE}"/>
              </a:ext>
            </a:extLst>
          </p:cNvPr>
          <p:cNvSpPr txBox="1">
            <a:spLocks/>
          </p:cNvSpPr>
          <p:nvPr/>
        </p:nvSpPr>
        <p:spPr>
          <a:xfrm>
            <a:off x="2256024" y="2684578"/>
            <a:ext cx="3622013" cy="726257"/>
          </a:xfrm>
          <a:prstGeom prst="rect">
            <a:avLst/>
          </a:prstGeom>
          <a:ln>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The weekly required feed is reduced by three units for each dry cow in the herd. </a:t>
            </a:r>
          </a:p>
          <a:p>
            <a:pPr marL="0" indent="0">
              <a:buFont typeface="Arial" panose="020B0604020202020204" pitchFamily="34" charset="0"/>
              <a:buNone/>
            </a:pPr>
            <a:endParaRPr lang="en-US" dirty="0"/>
          </a:p>
          <a:p>
            <a:endParaRPr lang="en-US" dirty="0"/>
          </a:p>
          <a:p>
            <a:endParaRPr lang="en-US" dirty="0"/>
          </a:p>
        </p:txBody>
      </p:sp>
      <p:sp>
        <p:nvSpPr>
          <p:cNvPr id="16" name="Oval 15">
            <a:extLst>
              <a:ext uri="{FF2B5EF4-FFF2-40B4-BE49-F238E27FC236}">
                <a16:creationId xmlns:a16="http://schemas.microsoft.com/office/drawing/2014/main" id="{4469C8E2-E067-99D2-D6EB-C64ED527CA91}"/>
              </a:ext>
            </a:extLst>
          </p:cNvPr>
          <p:cNvSpPr/>
          <p:nvPr/>
        </p:nvSpPr>
        <p:spPr>
          <a:xfrm>
            <a:off x="838932" y="2211593"/>
            <a:ext cx="1200330" cy="1200329"/>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516D97F-76EF-CB2F-90A8-9856B9FF1F19}"/>
              </a:ext>
            </a:extLst>
          </p:cNvPr>
          <p:cNvSpPr/>
          <p:nvPr/>
        </p:nvSpPr>
        <p:spPr>
          <a:xfrm>
            <a:off x="6237889" y="2211593"/>
            <a:ext cx="1200330" cy="1200329"/>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Graphic 23" descr="Thumbs Down with solid fill">
            <a:extLst>
              <a:ext uri="{FF2B5EF4-FFF2-40B4-BE49-F238E27FC236}">
                <a16:creationId xmlns:a16="http://schemas.microsoft.com/office/drawing/2014/main" id="{BFF7E911-6D1C-E50E-36D3-EF0835BC559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380854" y="2405242"/>
            <a:ext cx="914400" cy="914400"/>
          </a:xfrm>
          <a:prstGeom prst="rect">
            <a:avLst/>
          </a:prstGeom>
        </p:spPr>
      </p:pic>
      <p:pic>
        <p:nvPicPr>
          <p:cNvPr id="30" name="Graphic 29" descr="Thumbs up sign with solid fill">
            <a:extLst>
              <a:ext uri="{FF2B5EF4-FFF2-40B4-BE49-F238E27FC236}">
                <a16:creationId xmlns:a16="http://schemas.microsoft.com/office/drawing/2014/main" id="{E3C624F3-B4A9-9B60-23D6-14EFC7961F0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81897" y="2337379"/>
            <a:ext cx="914400" cy="914400"/>
          </a:xfrm>
          <a:prstGeom prst="rect">
            <a:avLst/>
          </a:prstGeom>
        </p:spPr>
      </p:pic>
      <p:sp>
        <p:nvSpPr>
          <p:cNvPr id="31" name="Content Placeholder 2">
            <a:extLst>
              <a:ext uri="{FF2B5EF4-FFF2-40B4-BE49-F238E27FC236}">
                <a16:creationId xmlns:a16="http://schemas.microsoft.com/office/drawing/2014/main" id="{554F0EC5-32CE-6761-C9C8-9578E8A42537}"/>
              </a:ext>
            </a:extLst>
          </p:cNvPr>
          <p:cNvSpPr txBox="1">
            <a:spLocks/>
          </p:cNvSpPr>
          <p:nvPr/>
        </p:nvSpPr>
        <p:spPr>
          <a:xfrm>
            <a:off x="7692166" y="2684578"/>
            <a:ext cx="3622013" cy="72625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Dry cows cannot be used to produce milk to sell for profit. </a:t>
            </a:r>
          </a:p>
          <a:p>
            <a:pPr marL="0" indent="0">
              <a:buFont typeface="Arial" panose="020B0604020202020204" pitchFamily="34" charset="0"/>
              <a:buNone/>
            </a:pPr>
            <a:endParaRPr lang="en-US" dirty="0"/>
          </a:p>
          <a:p>
            <a:endParaRPr lang="en-US" dirty="0"/>
          </a:p>
          <a:p>
            <a:endParaRPr lang="en-US" dirty="0"/>
          </a:p>
        </p:txBody>
      </p:sp>
      <p:sp>
        <p:nvSpPr>
          <p:cNvPr id="32" name="Content Placeholder 2">
            <a:extLst>
              <a:ext uri="{FF2B5EF4-FFF2-40B4-BE49-F238E27FC236}">
                <a16:creationId xmlns:a16="http://schemas.microsoft.com/office/drawing/2014/main" id="{3245B565-55D2-2CD1-9FAF-53D8C5602E77}"/>
              </a:ext>
            </a:extLst>
          </p:cNvPr>
          <p:cNvSpPr txBox="1">
            <a:spLocks/>
          </p:cNvSpPr>
          <p:nvPr/>
        </p:nvSpPr>
        <p:spPr>
          <a:xfrm>
            <a:off x="2256023" y="2360396"/>
            <a:ext cx="3622013" cy="434183"/>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tx1"/>
                </a:solidFill>
              </a:rPr>
              <a:t>Advantage</a:t>
            </a:r>
          </a:p>
          <a:p>
            <a:pPr marL="0" indent="0">
              <a:buFont typeface="Arial" panose="020B0604020202020204" pitchFamily="34" charset="0"/>
              <a:buNone/>
            </a:pPr>
            <a:endParaRPr lang="en-US" dirty="0"/>
          </a:p>
          <a:p>
            <a:endParaRPr lang="en-US" dirty="0"/>
          </a:p>
          <a:p>
            <a:endParaRPr lang="en-US" dirty="0"/>
          </a:p>
        </p:txBody>
      </p:sp>
      <p:sp>
        <p:nvSpPr>
          <p:cNvPr id="33" name="Content Placeholder 2">
            <a:extLst>
              <a:ext uri="{FF2B5EF4-FFF2-40B4-BE49-F238E27FC236}">
                <a16:creationId xmlns:a16="http://schemas.microsoft.com/office/drawing/2014/main" id="{04D02764-B538-7A76-1940-A16A78588554}"/>
              </a:ext>
            </a:extLst>
          </p:cNvPr>
          <p:cNvSpPr txBox="1">
            <a:spLocks/>
          </p:cNvSpPr>
          <p:nvPr/>
        </p:nvSpPr>
        <p:spPr>
          <a:xfrm>
            <a:off x="7692165" y="2360396"/>
            <a:ext cx="3622013" cy="434183"/>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tx1"/>
                </a:solidFill>
              </a:rPr>
              <a:t>Disadvantage</a:t>
            </a:r>
          </a:p>
          <a:p>
            <a:pPr marL="0" indent="0">
              <a:buFont typeface="Arial" panose="020B0604020202020204" pitchFamily="34" charset="0"/>
              <a:buNone/>
            </a:pPr>
            <a:endParaRPr lang="en-US" dirty="0"/>
          </a:p>
          <a:p>
            <a:endParaRPr lang="en-US" dirty="0"/>
          </a:p>
          <a:p>
            <a:endParaRPr lang="en-US" dirty="0"/>
          </a:p>
        </p:txBody>
      </p:sp>
      <p:pic>
        <p:nvPicPr>
          <p:cNvPr id="14" name="Audio 13">
            <a:hlinkClick r:id="" action="ppaction://media"/>
            <a:extLst>
              <a:ext uri="{FF2B5EF4-FFF2-40B4-BE49-F238E27FC236}">
                <a16:creationId xmlns:a16="http://schemas.microsoft.com/office/drawing/2014/main" id="{8F2D42C5-9AC5-352F-78FA-6FA34EA89DE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64836160"/>
      </p:ext>
    </p:extLst>
  </p:cSld>
  <p:clrMapOvr>
    <a:masterClrMapping/>
  </p:clrMapOvr>
  <mc:AlternateContent xmlns:mc="http://schemas.openxmlformats.org/markup-compatibility/2006">
    <mc:Choice xmlns:p14="http://schemas.microsoft.com/office/powerpoint/2010/main" Requires="p14">
      <p:transition spd="slow" p14:dur="2000" advTm="10312"/>
    </mc:Choice>
    <mc:Fallback>
      <p:transition spd="slow" advTm="103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ounded Rectangle 34">
            <a:extLst>
              <a:ext uri="{FF2B5EF4-FFF2-40B4-BE49-F238E27FC236}">
                <a16:creationId xmlns:a16="http://schemas.microsoft.com/office/drawing/2014/main" id="{EE012530-BEB2-65B2-5180-E5031EF76A4F}"/>
              </a:ext>
            </a:extLst>
          </p:cNvPr>
          <p:cNvSpPr/>
          <p:nvPr/>
        </p:nvSpPr>
        <p:spPr>
          <a:xfrm>
            <a:off x="1345533" y="4616914"/>
            <a:ext cx="5289268" cy="1440000"/>
          </a:xfrm>
          <a:prstGeom prst="roundRect">
            <a:avLst>
              <a:gd name="adj" fmla="val 31590"/>
            </a:avLst>
          </a:prstGeom>
          <a:solidFill>
            <a:schemeClr val="bg1">
              <a:lumMod val="85000"/>
              <a:lumOff val="15000"/>
              <a:alpha val="62117"/>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11791370-B354-710E-CB9A-29EFDCAF7644}"/>
              </a:ext>
            </a:extLst>
          </p:cNvPr>
          <p:cNvSpPr/>
          <p:nvPr/>
        </p:nvSpPr>
        <p:spPr>
          <a:xfrm>
            <a:off x="1234800" y="2091758"/>
            <a:ext cx="4860000" cy="1440000"/>
          </a:xfrm>
          <a:prstGeom prst="roundRect">
            <a:avLst>
              <a:gd name="adj" fmla="val 31590"/>
            </a:avLst>
          </a:prstGeom>
          <a:solidFill>
            <a:schemeClr val="bg1">
              <a:lumMod val="85000"/>
              <a:lumOff val="15000"/>
              <a:alpha val="62117"/>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B5294622-DF70-4724-CD90-E7A7176ABA4E}"/>
              </a:ext>
            </a:extLst>
          </p:cNvPr>
          <p:cNvSpPr/>
          <p:nvPr/>
        </p:nvSpPr>
        <p:spPr>
          <a:xfrm>
            <a:off x="6634801" y="2091758"/>
            <a:ext cx="4860000" cy="1440000"/>
          </a:xfrm>
          <a:prstGeom prst="roundRect">
            <a:avLst>
              <a:gd name="adj" fmla="val 31590"/>
            </a:avLst>
          </a:prstGeom>
          <a:solidFill>
            <a:schemeClr val="bg1">
              <a:lumMod val="85000"/>
              <a:lumOff val="15000"/>
              <a:alpha val="62117"/>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7"/>
            <a:ext cx="10798800" cy="849129"/>
          </a:xfrm>
        </p:spPr>
        <p:txBody>
          <a:bodyPr/>
          <a:lstStyle/>
          <a:p>
            <a:pPr marL="0" indent="0">
              <a:buNone/>
            </a:pPr>
            <a:r>
              <a:rPr lang="en-US" sz="1600" dirty="0"/>
              <a:t>In your fourteenth communication, you introduced the prospect of drying off cows and stopping lactation for the remainder of the season. This has multiple effects:</a:t>
            </a:r>
          </a:p>
          <a:p>
            <a:endParaRPr lang="en-US" sz="1600" dirty="0"/>
          </a:p>
          <a:p>
            <a:endParaRPr lang="en-US" dirty="0"/>
          </a:p>
        </p:txBody>
      </p:sp>
      <p:sp>
        <p:nvSpPr>
          <p:cNvPr id="26" name="TextBox 25">
            <a:extLst>
              <a:ext uri="{FF2B5EF4-FFF2-40B4-BE49-F238E27FC236}">
                <a16:creationId xmlns:a16="http://schemas.microsoft.com/office/drawing/2014/main" id="{060F1AA4-ACF0-B0C7-9105-6B50BBA374CB}"/>
              </a:ext>
            </a:extLst>
          </p:cNvPr>
          <p:cNvSpPr txBox="1"/>
          <p:nvPr/>
        </p:nvSpPr>
        <p:spPr>
          <a:xfrm>
            <a:off x="2342212" y="4735273"/>
            <a:ext cx="4017455" cy="1200329"/>
          </a:xfrm>
          <a:prstGeom prst="rect">
            <a:avLst/>
          </a:prstGeom>
          <a:noFill/>
        </p:spPr>
        <p:txBody>
          <a:bodyPr wrap="square">
            <a:spAutoFit/>
          </a:bodyPr>
          <a:lstStyle/>
          <a:p>
            <a:r>
              <a:rPr lang="en-AU" sz="7200" b="1" i="0" u="none" strike="noStrike" spc="-300" dirty="0">
                <a:effectLst/>
                <a:latin typeface="Tahoma" panose="020B0604030504040204" pitchFamily="34" charset="0"/>
                <a:ea typeface="Tahoma" panose="020B0604030504040204" pitchFamily="34" charset="0"/>
                <a:cs typeface="Tahoma" panose="020B0604030504040204" pitchFamily="34" charset="0"/>
              </a:rPr>
              <a:t>6772.40</a:t>
            </a:r>
          </a:p>
        </p:txBody>
      </p:sp>
      <p:grpSp>
        <p:nvGrpSpPr>
          <p:cNvPr id="27" name="Group 26">
            <a:extLst>
              <a:ext uri="{FF2B5EF4-FFF2-40B4-BE49-F238E27FC236}">
                <a16:creationId xmlns:a16="http://schemas.microsoft.com/office/drawing/2014/main" id="{638692E9-CE0F-11F8-9790-E62232FFC491}"/>
              </a:ext>
            </a:extLst>
          </p:cNvPr>
          <p:cNvGrpSpPr/>
          <p:nvPr/>
        </p:nvGrpSpPr>
        <p:grpSpPr>
          <a:xfrm>
            <a:off x="842915" y="4736750"/>
            <a:ext cx="1234430" cy="1200329"/>
            <a:chOff x="1916569" y="3653870"/>
            <a:chExt cx="1651150" cy="1605538"/>
          </a:xfrm>
        </p:grpSpPr>
        <p:sp>
          <p:nvSpPr>
            <p:cNvPr id="28" name="Oval 27">
              <a:extLst>
                <a:ext uri="{FF2B5EF4-FFF2-40B4-BE49-F238E27FC236}">
                  <a16:creationId xmlns:a16="http://schemas.microsoft.com/office/drawing/2014/main" id="{A22D31C7-564A-A12C-9D27-D2C8B8070871}"/>
                </a:ext>
              </a:extLst>
            </p:cNvPr>
            <p:cNvSpPr/>
            <p:nvPr/>
          </p:nvSpPr>
          <p:spPr>
            <a:xfrm>
              <a:off x="1939375" y="3653870"/>
              <a:ext cx="1605538" cy="1605538"/>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Graphic 28" descr="Dollar with solid fill">
              <a:extLst>
                <a:ext uri="{FF2B5EF4-FFF2-40B4-BE49-F238E27FC236}">
                  <a16:creationId xmlns:a16="http://schemas.microsoft.com/office/drawing/2014/main" id="{CCAB3DF0-0C87-882E-81E3-A9077514D83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916569" y="3765690"/>
              <a:ext cx="1651150" cy="1381898"/>
            </a:xfrm>
            <a:prstGeom prst="rect">
              <a:avLst/>
            </a:prstGeom>
          </p:spPr>
        </p:pic>
      </p:grpSp>
      <p:sp>
        <p:nvSpPr>
          <p:cNvPr id="7" name="Content Placeholder 2">
            <a:extLst>
              <a:ext uri="{FF2B5EF4-FFF2-40B4-BE49-F238E27FC236}">
                <a16:creationId xmlns:a16="http://schemas.microsoft.com/office/drawing/2014/main" id="{F0FAD307-7354-62D8-3570-E8B0A48221BE}"/>
              </a:ext>
            </a:extLst>
          </p:cNvPr>
          <p:cNvSpPr txBox="1">
            <a:spLocks/>
          </p:cNvSpPr>
          <p:nvPr/>
        </p:nvSpPr>
        <p:spPr>
          <a:xfrm>
            <a:off x="2256024" y="2684578"/>
            <a:ext cx="3622013" cy="726257"/>
          </a:xfrm>
          <a:prstGeom prst="rect">
            <a:avLst/>
          </a:prstGeom>
          <a:ln>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The weekly required feed is reduced by three units for each dry cow in the herd. </a:t>
            </a:r>
          </a:p>
          <a:p>
            <a:pPr marL="0" indent="0">
              <a:buFont typeface="Arial" panose="020B0604020202020204" pitchFamily="34" charset="0"/>
              <a:buNone/>
            </a:pPr>
            <a:endParaRPr lang="en-US" dirty="0"/>
          </a:p>
          <a:p>
            <a:endParaRPr lang="en-US" dirty="0"/>
          </a:p>
          <a:p>
            <a:endParaRPr lang="en-US" dirty="0"/>
          </a:p>
        </p:txBody>
      </p:sp>
      <p:sp>
        <p:nvSpPr>
          <p:cNvPr id="16" name="Oval 15">
            <a:extLst>
              <a:ext uri="{FF2B5EF4-FFF2-40B4-BE49-F238E27FC236}">
                <a16:creationId xmlns:a16="http://schemas.microsoft.com/office/drawing/2014/main" id="{4469C8E2-E067-99D2-D6EB-C64ED527CA91}"/>
              </a:ext>
            </a:extLst>
          </p:cNvPr>
          <p:cNvSpPr/>
          <p:nvPr/>
        </p:nvSpPr>
        <p:spPr>
          <a:xfrm>
            <a:off x="838932" y="2211593"/>
            <a:ext cx="1200330" cy="1200329"/>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516D97F-76EF-CB2F-90A8-9856B9FF1F19}"/>
              </a:ext>
            </a:extLst>
          </p:cNvPr>
          <p:cNvSpPr/>
          <p:nvPr/>
        </p:nvSpPr>
        <p:spPr>
          <a:xfrm>
            <a:off x="6237889" y="2211593"/>
            <a:ext cx="1200330" cy="1200329"/>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Graphic 23" descr="Thumbs Down with solid fill">
            <a:extLst>
              <a:ext uri="{FF2B5EF4-FFF2-40B4-BE49-F238E27FC236}">
                <a16:creationId xmlns:a16="http://schemas.microsoft.com/office/drawing/2014/main" id="{BFF7E911-6D1C-E50E-36D3-EF0835BC559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380854" y="2405242"/>
            <a:ext cx="914400" cy="914400"/>
          </a:xfrm>
          <a:prstGeom prst="rect">
            <a:avLst/>
          </a:prstGeom>
        </p:spPr>
      </p:pic>
      <p:pic>
        <p:nvPicPr>
          <p:cNvPr id="30" name="Graphic 29" descr="Thumbs up sign with solid fill">
            <a:extLst>
              <a:ext uri="{FF2B5EF4-FFF2-40B4-BE49-F238E27FC236}">
                <a16:creationId xmlns:a16="http://schemas.microsoft.com/office/drawing/2014/main" id="{E3C624F3-B4A9-9B60-23D6-14EFC7961F0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81897" y="2337379"/>
            <a:ext cx="914400" cy="914400"/>
          </a:xfrm>
          <a:prstGeom prst="rect">
            <a:avLst/>
          </a:prstGeom>
        </p:spPr>
      </p:pic>
      <p:sp>
        <p:nvSpPr>
          <p:cNvPr id="31" name="Content Placeholder 2">
            <a:extLst>
              <a:ext uri="{FF2B5EF4-FFF2-40B4-BE49-F238E27FC236}">
                <a16:creationId xmlns:a16="http://schemas.microsoft.com/office/drawing/2014/main" id="{554F0EC5-32CE-6761-C9C8-9578E8A42537}"/>
              </a:ext>
            </a:extLst>
          </p:cNvPr>
          <p:cNvSpPr txBox="1">
            <a:spLocks/>
          </p:cNvSpPr>
          <p:nvPr/>
        </p:nvSpPr>
        <p:spPr>
          <a:xfrm>
            <a:off x="7692166" y="2684578"/>
            <a:ext cx="3622013" cy="72625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Dry cows cannot be used to produce milk to sell for profit. </a:t>
            </a:r>
          </a:p>
          <a:p>
            <a:pPr marL="0" indent="0">
              <a:buFont typeface="Arial" panose="020B0604020202020204" pitchFamily="34" charset="0"/>
              <a:buNone/>
            </a:pPr>
            <a:endParaRPr lang="en-US" dirty="0"/>
          </a:p>
          <a:p>
            <a:endParaRPr lang="en-US" dirty="0"/>
          </a:p>
          <a:p>
            <a:endParaRPr lang="en-US" dirty="0"/>
          </a:p>
        </p:txBody>
      </p:sp>
      <p:sp>
        <p:nvSpPr>
          <p:cNvPr id="32" name="Content Placeholder 2">
            <a:extLst>
              <a:ext uri="{FF2B5EF4-FFF2-40B4-BE49-F238E27FC236}">
                <a16:creationId xmlns:a16="http://schemas.microsoft.com/office/drawing/2014/main" id="{3245B565-55D2-2CD1-9FAF-53D8C5602E77}"/>
              </a:ext>
            </a:extLst>
          </p:cNvPr>
          <p:cNvSpPr txBox="1">
            <a:spLocks/>
          </p:cNvSpPr>
          <p:nvPr/>
        </p:nvSpPr>
        <p:spPr>
          <a:xfrm>
            <a:off x="2256023" y="2360396"/>
            <a:ext cx="3622013" cy="434183"/>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tx1"/>
                </a:solidFill>
              </a:rPr>
              <a:t>Advantage</a:t>
            </a:r>
          </a:p>
          <a:p>
            <a:pPr marL="0" indent="0">
              <a:buFont typeface="Arial" panose="020B0604020202020204" pitchFamily="34" charset="0"/>
              <a:buNone/>
            </a:pPr>
            <a:endParaRPr lang="en-US" dirty="0"/>
          </a:p>
          <a:p>
            <a:endParaRPr lang="en-US" dirty="0"/>
          </a:p>
          <a:p>
            <a:endParaRPr lang="en-US" dirty="0"/>
          </a:p>
        </p:txBody>
      </p:sp>
      <p:sp>
        <p:nvSpPr>
          <p:cNvPr id="33" name="Content Placeholder 2">
            <a:extLst>
              <a:ext uri="{FF2B5EF4-FFF2-40B4-BE49-F238E27FC236}">
                <a16:creationId xmlns:a16="http://schemas.microsoft.com/office/drawing/2014/main" id="{04D02764-B538-7A76-1940-A16A78588554}"/>
              </a:ext>
            </a:extLst>
          </p:cNvPr>
          <p:cNvSpPr txBox="1">
            <a:spLocks/>
          </p:cNvSpPr>
          <p:nvPr/>
        </p:nvSpPr>
        <p:spPr>
          <a:xfrm>
            <a:off x="7692165" y="2360396"/>
            <a:ext cx="3622013" cy="434183"/>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tx1"/>
                </a:solidFill>
              </a:rPr>
              <a:t>Disadvantage</a:t>
            </a:r>
          </a:p>
          <a:p>
            <a:pPr marL="0" indent="0">
              <a:buFont typeface="Arial" panose="020B0604020202020204" pitchFamily="34" charset="0"/>
              <a:buNone/>
            </a:pPr>
            <a:endParaRPr lang="en-US" dirty="0"/>
          </a:p>
          <a:p>
            <a:endParaRPr lang="en-US" dirty="0"/>
          </a:p>
          <a:p>
            <a:endParaRPr lang="en-US" dirty="0"/>
          </a:p>
        </p:txBody>
      </p:sp>
      <p:sp>
        <p:nvSpPr>
          <p:cNvPr id="34" name="Content Placeholder 2">
            <a:extLst>
              <a:ext uri="{FF2B5EF4-FFF2-40B4-BE49-F238E27FC236}">
                <a16:creationId xmlns:a16="http://schemas.microsoft.com/office/drawing/2014/main" id="{356011DB-07E3-40E4-F4DC-61ECF1307268}"/>
              </a:ext>
            </a:extLst>
          </p:cNvPr>
          <p:cNvSpPr txBox="1">
            <a:spLocks/>
          </p:cNvSpPr>
          <p:nvPr/>
        </p:nvSpPr>
        <p:spPr>
          <a:xfrm>
            <a:off x="787411" y="3913636"/>
            <a:ext cx="10798800" cy="7021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With this added variable for consideration, the optimal profit after the 52 weeks increases to: </a:t>
            </a:r>
          </a:p>
          <a:p>
            <a:endParaRPr lang="en-US" dirty="0"/>
          </a:p>
          <a:p>
            <a:endParaRPr lang="en-US" dirty="0"/>
          </a:p>
        </p:txBody>
      </p:sp>
      <p:pic>
        <p:nvPicPr>
          <p:cNvPr id="12" name="Audio 11">
            <a:hlinkClick r:id="" action="ppaction://media"/>
            <a:extLst>
              <a:ext uri="{FF2B5EF4-FFF2-40B4-BE49-F238E27FC236}">
                <a16:creationId xmlns:a16="http://schemas.microsoft.com/office/drawing/2014/main" id="{BB8D783F-17D6-F49B-D416-C3ACF740BF63}"/>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99021633"/>
      </p:ext>
    </p:extLst>
  </p:cSld>
  <p:clrMapOvr>
    <a:masterClrMapping/>
  </p:clrMapOvr>
  <mc:AlternateContent xmlns:mc="http://schemas.openxmlformats.org/markup-compatibility/2006">
    <mc:Choice xmlns:p14="http://schemas.microsoft.com/office/powerpoint/2010/main" Requires="p14">
      <p:transition spd="slow" p14:dur="2000" advTm="9787"/>
    </mc:Choice>
    <mc:Fallback>
      <p:transition spd="slow" advTm="97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STRATEGY</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5999" y="1328104"/>
            <a:ext cx="6559239" cy="4173285"/>
          </a:xfrm>
        </p:spPr>
        <p:txBody>
          <a:bodyPr>
            <a:normAutofit/>
          </a:bodyPr>
          <a:lstStyle/>
          <a:p>
            <a:pPr marL="0" indent="0">
              <a:buNone/>
            </a:pPr>
            <a:r>
              <a:rPr lang="en-US" dirty="0"/>
              <a:t>Similarly to the previous communication, we aim to determine an optimal strategy for Teal Cow Dairy. </a:t>
            </a:r>
          </a:p>
          <a:p>
            <a:pPr marL="0" indent="0">
              <a:buNone/>
            </a:pPr>
            <a:endParaRPr lang="en-US" dirty="0"/>
          </a:p>
          <a:p>
            <a:pPr marL="0" indent="0">
              <a:buNone/>
            </a:pPr>
            <a:r>
              <a:rPr lang="en-US" dirty="0"/>
              <a:t>Again, since profit is determined by the number of extra units of feed given to the herd, we have determined the required units of grass available at the beginning of each week such that 10 units of extra feed are given to each non-dry cow. </a:t>
            </a:r>
          </a:p>
          <a:p>
            <a:pPr marL="0" indent="0">
              <a:buNone/>
            </a:pPr>
            <a:r>
              <a:rPr lang="en-US" dirty="0"/>
              <a:t>Results are given in the following slide. </a:t>
            </a:r>
          </a:p>
        </p:txBody>
      </p:sp>
      <p:grpSp>
        <p:nvGrpSpPr>
          <p:cNvPr id="5" name="Group 4">
            <a:extLst>
              <a:ext uri="{FF2B5EF4-FFF2-40B4-BE49-F238E27FC236}">
                <a16:creationId xmlns:a16="http://schemas.microsoft.com/office/drawing/2014/main" id="{55EEF045-50AA-87B1-D7E4-49FCF8B8F5D5}"/>
              </a:ext>
            </a:extLst>
          </p:cNvPr>
          <p:cNvGrpSpPr/>
          <p:nvPr/>
        </p:nvGrpSpPr>
        <p:grpSpPr>
          <a:xfrm flipH="1">
            <a:off x="5251554" y="3233468"/>
            <a:ext cx="6940446" cy="3624532"/>
            <a:chOff x="0" y="3233468"/>
            <a:chExt cx="10800000" cy="3624532"/>
          </a:xfrm>
        </p:grpSpPr>
        <p:sp>
          <p:nvSpPr>
            <p:cNvPr id="9" name="Round Same-side Corner of Rectangle 8">
              <a:extLst>
                <a:ext uri="{FF2B5EF4-FFF2-40B4-BE49-F238E27FC236}">
                  <a16:creationId xmlns:a16="http://schemas.microsoft.com/office/drawing/2014/main" id="{803AFE71-6955-AF46-EF3C-E4740D75B306}"/>
                </a:ext>
              </a:extLst>
            </p:cNvPr>
            <p:cNvSpPr/>
            <p:nvPr/>
          </p:nvSpPr>
          <p:spPr>
            <a:xfrm rot="5400000" flipH="1">
              <a:off x="4824000" y="882000"/>
              <a:ext cx="1152000" cy="10800000"/>
            </a:xfrm>
            <a:prstGeom prst="round2SameRect">
              <a:avLst>
                <a:gd name="adj1" fmla="val 50000"/>
                <a:gd name="adj2" fmla="val 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 Same-side Corner of Rectangle 9">
              <a:extLst>
                <a:ext uri="{FF2B5EF4-FFF2-40B4-BE49-F238E27FC236}">
                  <a16:creationId xmlns:a16="http://schemas.microsoft.com/office/drawing/2014/main" id="{ED6489B5-2BCF-05BA-B8C0-D2303E0905AE}"/>
                </a:ext>
              </a:extLst>
            </p:cNvPr>
            <p:cNvSpPr/>
            <p:nvPr/>
          </p:nvSpPr>
          <p:spPr>
            <a:xfrm rot="5400000" flipH="1">
              <a:off x="3744000" y="725734"/>
              <a:ext cx="1152000" cy="8640000"/>
            </a:xfrm>
            <a:prstGeom prst="round2SameRect">
              <a:avLst>
                <a:gd name="adj1" fmla="val 50000"/>
                <a:gd name="adj2" fmla="val 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 Same-side Corner of Rectangle 10">
              <a:extLst>
                <a:ext uri="{FF2B5EF4-FFF2-40B4-BE49-F238E27FC236}">
                  <a16:creationId xmlns:a16="http://schemas.microsoft.com/office/drawing/2014/main" id="{55B43015-FDC4-5142-46A0-4BF0679AA5FA}"/>
                </a:ext>
              </a:extLst>
            </p:cNvPr>
            <p:cNvSpPr/>
            <p:nvPr/>
          </p:nvSpPr>
          <p:spPr>
            <a:xfrm rot="5400000" flipH="1">
              <a:off x="2664000" y="569468"/>
              <a:ext cx="1152000" cy="6480000"/>
            </a:xfrm>
            <a:prstGeom prst="round2SameRect">
              <a:avLst>
                <a:gd name="adj1" fmla="val 50000"/>
                <a:gd name="adj2" fmla="val 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Audio 7">
            <a:hlinkClick r:id="" action="ppaction://media"/>
            <a:extLst>
              <a:ext uri="{FF2B5EF4-FFF2-40B4-BE49-F238E27FC236}">
                <a16:creationId xmlns:a16="http://schemas.microsoft.com/office/drawing/2014/main" id="{EAC3F5C9-4D13-A309-1088-DCE301020BD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92000846"/>
      </p:ext>
    </p:extLst>
  </p:cSld>
  <p:clrMapOvr>
    <a:masterClrMapping/>
  </p:clrMapOvr>
  <mc:AlternateContent xmlns:mc="http://schemas.openxmlformats.org/markup-compatibility/2006">
    <mc:Choice xmlns:p14="http://schemas.microsoft.com/office/powerpoint/2010/main" Requires="p14">
      <p:transition spd="slow" p14:dur="2000" advTm="11911"/>
    </mc:Choice>
    <mc:Fallback>
      <p:transition spd="slow" advTm="11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normAutofit fontScale="90000"/>
          </a:bodyPr>
          <a:lstStyle/>
          <a:p>
            <a:r>
              <a:rPr lang="en-US" dirty="0"/>
              <a:t>OPTIMAL STRATEGY – INITIAL UNITS OF GRASS FOR MAXIMUM PROFIT</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1603948" y="2107843"/>
            <a:ext cx="9507870" cy="515683"/>
          </a:xfrm>
        </p:spPr>
        <p:txBody>
          <a:bodyPr/>
          <a:lstStyle/>
          <a:p>
            <a:pPr marL="0" indent="0" algn="ctr">
              <a:buNone/>
            </a:pPr>
            <a:r>
              <a:rPr lang="en-US" dirty="0">
                <a:solidFill>
                  <a:schemeClr val="tx1"/>
                </a:solidFill>
              </a:rPr>
              <a:t>Required Weekly Feed</a:t>
            </a:r>
          </a:p>
          <a:p>
            <a:pPr marL="0" indent="0">
              <a:buNone/>
            </a:pPr>
            <a:endParaRPr lang="en-US" sz="1600" dirty="0"/>
          </a:p>
          <a:p>
            <a:endParaRPr lang="en-US" sz="1600" dirty="0"/>
          </a:p>
          <a:p>
            <a:endParaRPr lang="en-US" dirty="0"/>
          </a:p>
        </p:txBody>
      </p:sp>
      <p:pic>
        <p:nvPicPr>
          <p:cNvPr id="6" name="Picture 5" descr="A graph with a line&#10;&#10;Description automatically generated">
            <a:extLst>
              <a:ext uri="{FF2B5EF4-FFF2-40B4-BE49-F238E27FC236}">
                <a16:creationId xmlns:a16="http://schemas.microsoft.com/office/drawing/2014/main" id="{D20B12F0-B914-73A4-D14C-68A6B821CDDF}"/>
              </a:ext>
            </a:extLst>
          </p:cNvPr>
          <p:cNvPicPr>
            <a:picLocks noChangeAspect="1"/>
          </p:cNvPicPr>
          <p:nvPr/>
        </p:nvPicPr>
        <p:blipFill>
          <a:blip r:embed="rId5"/>
          <a:stretch>
            <a:fillRect/>
          </a:stretch>
        </p:blipFill>
        <p:spPr>
          <a:xfrm>
            <a:off x="694800" y="1238414"/>
            <a:ext cx="10944000" cy="4922461"/>
          </a:xfrm>
          <a:prstGeom prst="rect">
            <a:avLst/>
          </a:prstGeom>
        </p:spPr>
      </p:pic>
      <p:pic>
        <p:nvPicPr>
          <p:cNvPr id="18" name="Audio 17">
            <a:hlinkClick r:id="" action="ppaction://media"/>
            <a:extLst>
              <a:ext uri="{FF2B5EF4-FFF2-40B4-BE49-F238E27FC236}">
                <a16:creationId xmlns:a16="http://schemas.microsoft.com/office/drawing/2014/main" id="{0BDE0F2A-D5DC-75EE-B1E6-A7B6FD92F98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89200914"/>
      </p:ext>
    </p:extLst>
  </p:cSld>
  <p:clrMapOvr>
    <a:masterClrMapping/>
  </p:clrMapOvr>
  <mc:AlternateContent xmlns:mc="http://schemas.openxmlformats.org/markup-compatibility/2006">
    <mc:Choice xmlns:p14="http://schemas.microsoft.com/office/powerpoint/2010/main" Requires="p14">
      <p:transition spd="slow" p14:dur="2000" advTm="41064"/>
    </mc:Choice>
    <mc:Fallback>
      <p:transition spd="slow" advTm="41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normAutofit fontScale="90000"/>
          </a:bodyPr>
          <a:lstStyle/>
          <a:p>
            <a:r>
              <a:rPr lang="en-US" dirty="0"/>
              <a:t>OPTIMAL STRATEGY – INITIAL UNITS OF GRASS FOR MAXIMUM PROFIT</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1603948" y="2107843"/>
            <a:ext cx="9507870" cy="515683"/>
          </a:xfrm>
        </p:spPr>
        <p:txBody>
          <a:bodyPr/>
          <a:lstStyle/>
          <a:p>
            <a:pPr marL="0" indent="0" algn="ctr">
              <a:buNone/>
            </a:pPr>
            <a:r>
              <a:rPr lang="en-US" dirty="0">
                <a:solidFill>
                  <a:schemeClr val="tx1"/>
                </a:solidFill>
              </a:rPr>
              <a:t>Required Weekly Feed</a:t>
            </a:r>
          </a:p>
          <a:p>
            <a:pPr marL="0" indent="0">
              <a:buNone/>
            </a:pPr>
            <a:endParaRPr lang="en-US" sz="1600" dirty="0"/>
          </a:p>
          <a:p>
            <a:endParaRPr lang="en-US" sz="1600" dirty="0"/>
          </a:p>
          <a:p>
            <a:endParaRPr lang="en-US" dirty="0"/>
          </a:p>
        </p:txBody>
      </p:sp>
      <p:pic>
        <p:nvPicPr>
          <p:cNvPr id="5" name="Picture 4" descr="A graph with a line&#10;&#10;Description automatically generated">
            <a:extLst>
              <a:ext uri="{FF2B5EF4-FFF2-40B4-BE49-F238E27FC236}">
                <a16:creationId xmlns:a16="http://schemas.microsoft.com/office/drawing/2014/main" id="{90509565-4DB7-5802-1774-0CCFE3D35C28}"/>
              </a:ext>
            </a:extLst>
          </p:cNvPr>
          <p:cNvPicPr>
            <a:picLocks noChangeAspect="1"/>
          </p:cNvPicPr>
          <p:nvPr/>
        </p:nvPicPr>
        <p:blipFill>
          <a:blip r:embed="rId5"/>
          <a:stretch>
            <a:fillRect/>
          </a:stretch>
        </p:blipFill>
        <p:spPr>
          <a:xfrm>
            <a:off x="548640" y="1238414"/>
            <a:ext cx="10946160" cy="5151134"/>
          </a:xfrm>
          <a:prstGeom prst="rect">
            <a:avLst/>
          </a:prstGeom>
        </p:spPr>
      </p:pic>
      <p:pic>
        <p:nvPicPr>
          <p:cNvPr id="6" name="Audio 5">
            <a:hlinkClick r:id="" action="ppaction://media"/>
            <a:extLst>
              <a:ext uri="{FF2B5EF4-FFF2-40B4-BE49-F238E27FC236}">
                <a16:creationId xmlns:a16="http://schemas.microsoft.com/office/drawing/2014/main" id="{C654A85A-2A87-28F1-6E36-F76D6C25909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81219352"/>
      </p:ext>
    </p:extLst>
  </p:cSld>
  <p:clrMapOvr>
    <a:masterClrMapping/>
  </p:clrMapOvr>
  <mc:AlternateContent xmlns:mc="http://schemas.openxmlformats.org/markup-compatibility/2006">
    <mc:Choice xmlns:p14="http://schemas.microsoft.com/office/powerpoint/2010/main" Requires="p14">
      <p:transition spd="slow" p14:dur="2000" advTm="28014"/>
    </mc:Choice>
    <mc:Fallback>
      <p:transition spd="slow" advTm="28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C76FA49-F64D-FD42-8611-737D93530EA6}"/>
              </a:ext>
            </a:extLst>
          </p:cNvPr>
          <p:cNvGrpSpPr/>
          <p:nvPr/>
        </p:nvGrpSpPr>
        <p:grpSpPr>
          <a:xfrm>
            <a:off x="-574221" y="1238415"/>
            <a:ext cx="13340441" cy="5619586"/>
            <a:chOff x="-559230" y="1910849"/>
            <a:chExt cx="13340441" cy="4947151"/>
          </a:xfrm>
          <a:blipFill dpi="0" rotWithShape="1">
            <a:blip r:embed="rId5">
              <a:alphaModFix amt="57239"/>
            </a:blip>
            <a:srcRect/>
            <a:stretch>
              <a:fillRect l="4000" t="-2000" r="4000" b="-58000"/>
            </a:stretch>
          </a:blipFill>
        </p:grpSpPr>
        <p:sp>
          <p:nvSpPr>
            <p:cNvPr id="7" name="Round Same-side Corner of Rectangle 6">
              <a:extLst>
                <a:ext uri="{FF2B5EF4-FFF2-40B4-BE49-F238E27FC236}">
                  <a16:creationId xmlns:a16="http://schemas.microsoft.com/office/drawing/2014/main" id="{C7573C8E-B70C-58D0-BFE4-AA202D461FCA}"/>
                </a:ext>
              </a:extLst>
            </p:cNvPr>
            <p:cNvSpPr/>
            <p:nvPr/>
          </p:nvSpPr>
          <p:spPr>
            <a:xfrm>
              <a:off x="660151" y="3534298"/>
              <a:ext cx="1146629" cy="332370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 Same-side Corner of Rectangle 7">
              <a:extLst>
                <a:ext uri="{FF2B5EF4-FFF2-40B4-BE49-F238E27FC236}">
                  <a16:creationId xmlns:a16="http://schemas.microsoft.com/office/drawing/2014/main" id="{CCD62AC1-A251-5AAD-1D8A-D3DD2D1E2DCF}"/>
                </a:ext>
              </a:extLst>
            </p:cNvPr>
            <p:cNvSpPr/>
            <p:nvPr/>
          </p:nvSpPr>
          <p:spPr>
            <a:xfrm>
              <a:off x="1879532" y="3169934"/>
              <a:ext cx="1146629" cy="368806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ound Same-side Corner of Rectangle 8">
              <a:extLst>
                <a:ext uri="{FF2B5EF4-FFF2-40B4-BE49-F238E27FC236}">
                  <a16:creationId xmlns:a16="http://schemas.microsoft.com/office/drawing/2014/main" id="{BAD4EDE6-DDA4-4F6C-2F01-ADD822EE2682}"/>
                </a:ext>
              </a:extLst>
            </p:cNvPr>
            <p:cNvSpPr/>
            <p:nvPr/>
          </p:nvSpPr>
          <p:spPr>
            <a:xfrm>
              <a:off x="3098913" y="3721337"/>
              <a:ext cx="1146629" cy="3136663"/>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 Same-side Corner of Rectangle 9">
              <a:extLst>
                <a:ext uri="{FF2B5EF4-FFF2-40B4-BE49-F238E27FC236}">
                  <a16:creationId xmlns:a16="http://schemas.microsoft.com/office/drawing/2014/main" id="{5DA2020F-AD61-FE5A-8AC4-D0FAAF193109}"/>
                </a:ext>
              </a:extLst>
            </p:cNvPr>
            <p:cNvSpPr/>
            <p:nvPr/>
          </p:nvSpPr>
          <p:spPr>
            <a:xfrm>
              <a:off x="4318294" y="3229355"/>
              <a:ext cx="1146629" cy="3628645"/>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 Same-side Corner of Rectangle 10">
              <a:extLst>
                <a:ext uri="{FF2B5EF4-FFF2-40B4-BE49-F238E27FC236}">
                  <a16:creationId xmlns:a16="http://schemas.microsoft.com/office/drawing/2014/main" id="{8C181BC3-4F01-7809-305C-A1785908EDC7}"/>
                </a:ext>
              </a:extLst>
            </p:cNvPr>
            <p:cNvSpPr/>
            <p:nvPr/>
          </p:nvSpPr>
          <p:spPr>
            <a:xfrm>
              <a:off x="5537675" y="2264084"/>
              <a:ext cx="1146629" cy="459391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Same-side Corner of Rectangle 12">
              <a:extLst>
                <a:ext uri="{FF2B5EF4-FFF2-40B4-BE49-F238E27FC236}">
                  <a16:creationId xmlns:a16="http://schemas.microsoft.com/office/drawing/2014/main" id="{3A45052A-CC1E-93A6-15C2-C7A1F58AFB7F}"/>
                </a:ext>
              </a:extLst>
            </p:cNvPr>
            <p:cNvSpPr/>
            <p:nvPr/>
          </p:nvSpPr>
          <p:spPr>
            <a:xfrm>
              <a:off x="6757056" y="3523617"/>
              <a:ext cx="1146629" cy="3334383"/>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 Same-side Corner of Rectangle 13">
              <a:extLst>
                <a:ext uri="{FF2B5EF4-FFF2-40B4-BE49-F238E27FC236}">
                  <a16:creationId xmlns:a16="http://schemas.microsoft.com/office/drawing/2014/main" id="{42158646-BF14-0FC6-4D57-735083525E73}"/>
                </a:ext>
              </a:extLst>
            </p:cNvPr>
            <p:cNvSpPr/>
            <p:nvPr/>
          </p:nvSpPr>
          <p:spPr>
            <a:xfrm>
              <a:off x="7976437" y="3191884"/>
              <a:ext cx="1146629" cy="366611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 Same-side Corner of Rectangle 14">
              <a:extLst>
                <a:ext uri="{FF2B5EF4-FFF2-40B4-BE49-F238E27FC236}">
                  <a16:creationId xmlns:a16="http://schemas.microsoft.com/office/drawing/2014/main" id="{D8957DEE-6234-0884-FFD0-764D2D3A2AA3}"/>
                </a:ext>
              </a:extLst>
            </p:cNvPr>
            <p:cNvSpPr/>
            <p:nvPr/>
          </p:nvSpPr>
          <p:spPr>
            <a:xfrm>
              <a:off x="9195818" y="3764214"/>
              <a:ext cx="1146629" cy="309378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 Same-side Corner of Rectangle 15">
              <a:extLst>
                <a:ext uri="{FF2B5EF4-FFF2-40B4-BE49-F238E27FC236}">
                  <a16:creationId xmlns:a16="http://schemas.microsoft.com/office/drawing/2014/main" id="{23647D1D-C35B-15E7-4A29-E0DC23F86475}"/>
                </a:ext>
              </a:extLst>
            </p:cNvPr>
            <p:cNvSpPr/>
            <p:nvPr/>
          </p:nvSpPr>
          <p:spPr>
            <a:xfrm>
              <a:off x="10415199" y="2509025"/>
              <a:ext cx="1146629" cy="4348975"/>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Same-side Corner of Rectangle 16">
              <a:extLst>
                <a:ext uri="{FF2B5EF4-FFF2-40B4-BE49-F238E27FC236}">
                  <a16:creationId xmlns:a16="http://schemas.microsoft.com/office/drawing/2014/main" id="{5F8EE4AE-26BD-784C-17EA-1F0B684FF512}"/>
                </a:ext>
              </a:extLst>
            </p:cNvPr>
            <p:cNvSpPr/>
            <p:nvPr/>
          </p:nvSpPr>
          <p:spPr>
            <a:xfrm>
              <a:off x="-559230" y="4284379"/>
              <a:ext cx="1146629" cy="2573621"/>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 Same-side Corner of Rectangle 17">
              <a:extLst>
                <a:ext uri="{FF2B5EF4-FFF2-40B4-BE49-F238E27FC236}">
                  <a16:creationId xmlns:a16="http://schemas.microsoft.com/office/drawing/2014/main" id="{8357EE44-061B-F3F8-157D-50C8F88EC337}"/>
                </a:ext>
              </a:extLst>
            </p:cNvPr>
            <p:cNvSpPr/>
            <p:nvPr/>
          </p:nvSpPr>
          <p:spPr>
            <a:xfrm>
              <a:off x="11634582" y="1910849"/>
              <a:ext cx="1146629" cy="4947151"/>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a:extLst>
              <a:ext uri="{FF2B5EF4-FFF2-40B4-BE49-F238E27FC236}">
                <a16:creationId xmlns:a16="http://schemas.microsoft.com/office/drawing/2014/main" id="{DC4137B9-FC22-50FC-458A-512C3BAE6F6D}"/>
              </a:ext>
            </a:extLst>
          </p:cNvPr>
          <p:cNvSpPr>
            <a:spLocks noGrp="1"/>
          </p:cNvSpPr>
          <p:nvPr>
            <p:ph type="title"/>
          </p:nvPr>
        </p:nvSpPr>
        <p:spPr/>
        <p:txBody>
          <a:bodyPr/>
          <a:lstStyle/>
          <a:p>
            <a:r>
              <a:rPr lang="en-US" dirty="0"/>
              <a:t>COMMUNICATION 15</a:t>
            </a:r>
          </a:p>
        </p:txBody>
      </p:sp>
      <p:pic>
        <p:nvPicPr>
          <p:cNvPr id="3" name="Audio 2">
            <a:hlinkClick r:id="" action="ppaction://media"/>
            <a:extLst>
              <a:ext uri="{FF2B5EF4-FFF2-40B4-BE49-F238E27FC236}">
                <a16:creationId xmlns:a16="http://schemas.microsoft.com/office/drawing/2014/main" id="{62BA7F7E-01F9-43F9-3E99-1A1A51CCE32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003926647"/>
      </p:ext>
    </p:extLst>
  </p:cSld>
  <p:clrMapOvr>
    <a:masterClrMapping/>
  </p:clrMapOvr>
  <mc:AlternateContent xmlns:mc="http://schemas.openxmlformats.org/markup-compatibility/2006">
    <mc:Choice xmlns:p14="http://schemas.microsoft.com/office/powerpoint/2010/main" Requires="p14">
      <p:transition spd="slow" p14:dur="2000" advTm="3564"/>
    </mc:Choice>
    <mc:Fallback>
      <p:transition spd="slow" advTm="3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6"/>
            <a:ext cx="10798800" cy="1200329"/>
          </a:xfrm>
        </p:spPr>
        <p:txBody>
          <a:bodyPr>
            <a:normAutofit/>
          </a:bodyPr>
          <a:lstStyle/>
          <a:p>
            <a:pPr marL="0" indent="0">
              <a:buNone/>
            </a:pPr>
            <a:r>
              <a:rPr lang="en-US" dirty="0"/>
              <a:t>The final adjustment to the context of the problem is a consideration for the differences between the four members of the herd. Factors such as age, weight, health, etc., can affect the lactation of cows and hence, must be considered when determining optimal feed for the herd and when to dry each cow. </a:t>
            </a:r>
          </a:p>
          <a:p>
            <a:pPr marL="0" indent="0">
              <a:buNone/>
            </a:pPr>
            <a:endParaRPr lang="en-US" sz="1600" dirty="0"/>
          </a:p>
          <a:p>
            <a:endParaRPr lang="en-US" dirty="0"/>
          </a:p>
        </p:txBody>
      </p:sp>
      <p:pic>
        <p:nvPicPr>
          <p:cNvPr id="13" name="Audio 12">
            <a:hlinkClick r:id="" action="ppaction://media"/>
            <a:extLst>
              <a:ext uri="{FF2B5EF4-FFF2-40B4-BE49-F238E27FC236}">
                <a16:creationId xmlns:a16="http://schemas.microsoft.com/office/drawing/2014/main" id="{9338802D-3525-37EA-4B21-20CECD6E6B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712185265"/>
      </p:ext>
    </p:extLst>
  </p:cSld>
  <p:clrMapOvr>
    <a:masterClrMapping/>
  </p:clrMapOvr>
  <mc:AlternateContent xmlns:mc="http://schemas.openxmlformats.org/markup-compatibility/2006">
    <mc:Choice xmlns:p14="http://schemas.microsoft.com/office/powerpoint/2010/main" Requires="p14">
      <p:transition spd="slow" p14:dur="2000" advTm="13177"/>
    </mc:Choice>
    <mc:Fallback>
      <p:transition spd="slow" advTm="13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6"/>
            <a:ext cx="10798800" cy="1200329"/>
          </a:xfrm>
        </p:spPr>
        <p:txBody>
          <a:bodyPr>
            <a:normAutofit/>
          </a:bodyPr>
          <a:lstStyle/>
          <a:p>
            <a:pPr marL="0" indent="0">
              <a:buNone/>
            </a:pPr>
            <a:r>
              <a:rPr lang="en-US" dirty="0"/>
              <a:t>The final adjustment to the context of the problem is a consideration for the differences between the four members of the herd. Factors such as age, weight, health, etc., can affect the lactation of cows and hence, must be considered when determining optimal feed for the herd and when to dry each cow. </a:t>
            </a:r>
          </a:p>
          <a:p>
            <a:pPr marL="0" indent="0">
              <a:buNone/>
            </a:pPr>
            <a:r>
              <a:rPr lang="en-US" dirty="0"/>
              <a:t>With this adjustment, the overall constraints needing to be considered are: </a:t>
            </a:r>
          </a:p>
          <a:p>
            <a:pPr marL="0" indent="0">
              <a:buNone/>
            </a:pPr>
            <a:endParaRPr lang="en-US" sz="1600" dirty="0"/>
          </a:p>
          <a:p>
            <a:endParaRPr lang="en-US" dirty="0"/>
          </a:p>
        </p:txBody>
      </p:sp>
      <p:grpSp>
        <p:nvGrpSpPr>
          <p:cNvPr id="4" name="Group 3">
            <a:extLst>
              <a:ext uri="{FF2B5EF4-FFF2-40B4-BE49-F238E27FC236}">
                <a16:creationId xmlns:a16="http://schemas.microsoft.com/office/drawing/2014/main" id="{F81E9B67-120B-D785-F1BC-1B9F59EFB550}"/>
              </a:ext>
            </a:extLst>
          </p:cNvPr>
          <p:cNvGrpSpPr/>
          <p:nvPr/>
        </p:nvGrpSpPr>
        <p:grpSpPr>
          <a:xfrm>
            <a:off x="3476942" y="2833141"/>
            <a:ext cx="5238116" cy="4024858"/>
            <a:chOff x="2844000" y="1501996"/>
            <a:chExt cx="6780542" cy="5356004"/>
          </a:xfrm>
          <a:solidFill>
            <a:srgbClr val="377E7F"/>
          </a:solidFill>
        </p:grpSpPr>
        <p:sp>
          <p:nvSpPr>
            <p:cNvPr id="5" name="Bent Arrow 4">
              <a:extLst>
                <a:ext uri="{FF2B5EF4-FFF2-40B4-BE49-F238E27FC236}">
                  <a16:creationId xmlns:a16="http://schemas.microsoft.com/office/drawing/2014/main" id="{61D049ED-CF0C-4169-3681-9B4868061619}"/>
                </a:ext>
              </a:extLst>
            </p:cNvPr>
            <p:cNvSpPr/>
            <p:nvPr/>
          </p:nvSpPr>
          <p:spPr>
            <a:xfrm>
              <a:off x="5893200" y="1501996"/>
              <a:ext cx="3731342" cy="5356004"/>
            </a:xfrm>
            <a:prstGeom prst="bentArrow">
              <a:avLst>
                <a:gd name="adj1" fmla="val 11580"/>
                <a:gd name="adj2" fmla="val 10752"/>
                <a:gd name="adj3" fmla="val 14177"/>
                <a:gd name="adj4" fmla="val 45466"/>
              </a:avLst>
            </a:prstGeom>
            <a:solidFill>
              <a:srgbClr val="377E7F">
                <a:alpha val="70978"/>
              </a:srgbClr>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Bent Arrow 5">
              <a:extLst>
                <a:ext uri="{FF2B5EF4-FFF2-40B4-BE49-F238E27FC236}">
                  <a16:creationId xmlns:a16="http://schemas.microsoft.com/office/drawing/2014/main" id="{E9860831-D3C7-4A53-B433-CB9A6FADE598}"/>
                </a:ext>
              </a:extLst>
            </p:cNvPr>
            <p:cNvSpPr/>
            <p:nvPr/>
          </p:nvSpPr>
          <p:spPr>
            <a:xfrm flipH="1">
              <a:off x="2844000" y="2256504"/>
              <a:ext cx="4498258" cy="4601496"/>
            </a:xfrm>
            <a:prstGeom prst="bentArrow">
              <a:avLst>
                <a:gd name="adj1" fmla="val 9012"/>
                <a:gd name="adj2" fmla="val 9326"/>
                <a:gd name="adj3" fmla="val 10010"/>
                <a:gd name="adj4" fmla="val 43395"/>
              </a:avLst>
            </a:prstGeom>
            <a:solidFill>
              <a:srgbClr val="377E7F">
                <a:alpha val="57156"/>
              </a:srgbClr>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Bent Arrow 6">
              <a:extLst>
                <a:ext uri="{FF2B5EF4-FFF2-40B4-BE49-F238E27FC236}">
                  <a16:creationId xmlns:a16="http://schemas.microsoft.com/office/drawing/2014/main" id="{2485D1DC-8935-2393-C285-1E82EDDCDA3D}"/>
                </a:ext>
              </a:extLst>
            </p:cNvPr>
            <p:cNvSpPr/>
            <p:nvPr/>
          </p:nvSpPr>
          <p:spPr>
            <a:xfrm flipH="1">
              <a:off x="3582000" y="4144298"/>
              <a:ext cx="2202425" cy="2713702"/>
            </a:xfrm>
            <a:prstGeom prst="bentArrow">
              <a:avLst>
                <a:gd name="adj1" fmla="val 18073"/>
                <a:gd name="adj2" fmla="val 17512"/>
                <a:gd name="adj3" fmla="val 18716"/>
                <a:gd name="adj4" fmla="val 23586"/>
              </a:avLst>
            </a:prstGeom>
            <a:solidFill>
              <a:srgbClr val="377E7F">
                <a:alpha val="93666"/>
              </a:srgbClr>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Bent Arrow 7">
              <a:extLst>
                <a:ext uri="{FF2B5EF4-FFF2-40B4-BE49-F238E27FC236}">
                  <a16:creationId xmlns:a16="http://schemas.microsoft.com/office/drawing/2014/main" id="{D3CEDEBF-B7F2-EF93-5EFA-12F162552622}"/>
                </a:ext>
              </a:extLst>
            </p:cNvPr>
            <p:cNvSpPr/>
            <p:nvPr/>
          </p:nvSpPr>
          <p:spPr>
            <a:xfrm>
              <a:off x="6430297" y="3229898"/>
              <a:ext cx="1710813" cy="3628102"/>
            </a:xfrm>
            <a:prstGeom prst="bentArrow">
              <a:avLst>
                <a:gd name="adj1" fmla="val 22787"/>
                <a:gd name="adj2" fmla="val 21712"/>
                <a:gd name="adj3" fmla="val 24521"/>
                <a:gd name="adj4" fmla="val 67271"/>
              </a:avLst>
            </a:prstGeom>
            <a:solidFill>
              <a:srgbClr val="377E7F">
                <a:alpha val="86376"/>
              </a:srgbClr>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9" name="TextBox 8">
            <a:extLst>
              <a:ext uri="{FF2B5EF4-FFF2-40B4-BE49-F238E27FC236}">
                <a16:creationId xmlns:a16="http://schemas.microsoft.com/office/drawing/2014/main" id="{6C488D22-A3A7-9358-84DA-7961BEFC4BDE}"/>
              </a:ext>
            </a:extLst>
          </p:cNvPr>
          <p:cNvSpPr txBox="1"/>
          <p:nvPr/>
        </p:nvSpPr>
        <p:spPr>
          <a:xfrm>
            <a:off x="7731923" y="4049460"/>
            <a:ext cx="2698955" cy="646331"/>
          </a:xfrm>
          <a:prstGeom prst="rect">
            <a:avLst/>
          </a:prstGeom>
          <a:noFill/>
        </p:spPr>
        <p:txBody>
          <a:bodyPr wrap="square" rtlCol="0">
            <a:spAutoFit/>
          </a:bodyPr>
          <a:lstStyle/>
          <a:p>
            <a:r>
              <a:rPr lang="en-US" dirty="0">
                <a:latin typeface="Tahoma" panose="020B0604030504040204" pitchFamily="34" charset="0"/>
                <a:ea typeface="Tahoma" panose="020B0604030504040204" pitchFamily="34" charset="0"/>
                <a:cs typeface="Tahoma" panose="020B0604030504040204" pitchFamily="34" charset="0"/>
              </a:rPr>
              <a:t>The weather conditions each week. </a:t>
            </a:r>
          </a:p>
        </p:txBody>
      </p:sp>
      <p:sp>
        <p:nvSpPr>
          <p:cNvPr id="10" name="TextBox 9">
            <a:extLst>
              <a:ext uri="{FF2B5EF4-FFF2-40B4-BE49-F238E27FC236}">
                <a16:creationId xmlns:a16="http://schemas.microsoft.com/office/drawing/2014/main" id="{11CAB6BA-C4DF-87EB-5ABA-452ADD7F48DE}"/>
              </a:ext>
            </a:extLst>
          </p:cNvPr>
          <p:cNvSpPr txBox="1"/>
          <p:nvPr/>
        </p:nvSpPr>
        <p:spPr>
          <a:xfrm>
            <a:off x="8799089" y="2827251"/>
            <a:ext cx="2698955" cy="646331"/>
          </a:xfrm>
          <a:prstGeom prst="rect">
            <a:avLst/>
          </a:prstGeom>
          <a:noFill/>
        </p:spPr>
        <p:txBody>
          <a:bodyPr wrap="square" rtlCol="0">
            <a:spAutoFit/>
          </a:bodyPr>
          <a:lstStyle/>
          <a:p>
            <a:r>
              <a:rPr lang="en-US" dirty="0">
                <a:latin typeface="Tahoma" panose="020B0604030504040204" pitchFamily="34" charset="0"/>
                <a:ea typeface="Tahoma" panose="020B0604030504040204" pitchFamily="34" charset="0"/>
                <a:cs typeface="Tahoma" panose="020B0604030504040204" pitchFamily="34" charset="0"/>
              </a:rPr>
              <a:t>Which cows in the herd have been dried. </a:t>
            </a:r>
          </a:p>
        </p:txBody>
      </p:sp>
      <p:sp>
        <p:nvSpPr>
          <p:cNvPr id="11" name="TextBox 10">
            <a:extLst>
              <a:ext uri="{FF2B5EF4-FFF2-40B4-BE49-F238E27FC236}">
                <a16:creationId xmlns:a16="http://schemas.microsoft.com/office/drawing/2014/main" id="{DB6792D8-2C26-4594-391A-C27A1DD66EE3}"/>
              </a:ext>
            </a:extLst>
          </p:cNvPr>
          <p:cNvSpPr txBox="1"/>
          <p:nvPr/>
        </p:nvSpPr>
        <p:spPr>
          <a:xfrm>
            <a:off x="840664" y="3509529"/>
            <a:ext cx="2760362" cy="369332"/>
          </a:xfrm>
          <a:prstGeom prst="rect">
            <a:avLst/>
          </a:prstGeom>
          <a:noFill/>
        </p:spPr>
        <p:txBody>
          <a:bodyPr wrap="square" rtlCol="0">
            <a:spAutoFit/>
          </a:bodyPr>
          <a:lstStyle/>
          <a:p>
            <a:r>
              <a:rPr lang="en-US" dirty="0">
                <a:latin typeface="Tahoma" panose="020B0604030504040204" pitchFamily="34" charset="0"/>
                <a:ea typeface="Tahoma" panose="020B0604030504040204" pitchFamily="34" charset="0"/>
                <a:cs typeface="Tahoma" panose="020B0604030504040204" pitchFamily="34" charset="0"/>
              </a:rPr>
              <a:t>Starting units of grass. </a:t>
            </a:r>
          </a:p>
        </p:txBody>
      </p:sp>
      <p:sp>
        <p:nvSpPr>
          <p:cNvPr id="12" name="TextBox 11">
            <a:extLst>
              <a:ext uri="{FF2B5EF4-FFF2-40B4-BE49-F238E27FC236}">
                <a16:creationId xmlns:a16="http://schemas.microsoft.com/office/drawing/2014/main" id="{2ABA4106-14E0-0139-F170-68B86D041157}"/>
              </a:ext>
            </a:extLst>
          </p:cNvPr>
          <p:cNvSpPr txBox="1"/>
          <p:nvPr/>
        </p:nvSpPr>
        <p:spPr>
          <a:xfrm>
            <a:off x="840664" y="4799550"/>
            <a:ext cx="3228737" cy="646331"/>
          </a:xfrm>
          <a:prstGeom prst="rect">
            <a:avLst/>
          </a:prstGeom>
          <a:noFill/>
        </p:spPr>
        <p:txBody>
          <a:bodyPr wrap="square" rtlCol="0">
            <a:spAutoFit/>
          </a:bodyPr>
          <a:lstStyle/>
          <a:p>
            <a:r>
              <a:rPr lang="en-US" dirty="0">
                <a:latin typeface="Tahoma" panose="020B0604030504040204" pitchFamily="34" charset="0"/>
                <a:ea typeface="Tahoma" panose="020B0604030504040204" pitchFamily="34" charset="0"/>
                <a:cs typeface="Tahoma" panose="020B0604030504040204" pitchFamily="34" charset="0"/>
              </a:rPr>
              <a:t>Required units of grass to sustain each cow in the herd. </a:t>
            </a:r>
          </a:p>
        </p:txBody>
      </p:sp>
      <p:pic>
        <p:nvPicPr>
          <p:cNvPr id="16" name="Audio 15">
            <a:hlinkClick r:id="" action="ppaction://media"/>
            <a:extLst>
              <a:ext uri="{FF2B5EF4-FFF2-40B4-BE49-F238E27FC236}">
                <a16:creationId xmlns:a16="http://schemas.microsoft.com/office/drawing/2014/main" id="{F14DAF30-DA6D-E4D6-C98C-766C7C68A5C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14405621"/>
      </p:ext>
    </p:extLst>
  </p:cSld>
  <p:clrMapOvr>
    <a:masterClrMapping/>
  </p:clrMapOvr>
  <mc:AlternateContent xmlns:mc="http://schemas.openxmlformats.org/markup-compatibility/2006">
    <mc:Choice xmlns:p14="http://schemas.microsoft.com/office/powerpoint/2010/main" Requires="p14">
      <p:transition spd="slow" p14:dur="2000" advTm="6617"/>
    </mc:Choice>
    <mc:Fallback>
      <p:transition spd="slow" advTm="66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7"/>
            <a:ext cx="10800000" cy="1752866"/>
          </a:xfrm>
        </p:spPr>
        <p:txBody>
          <a:bodyPr/>
          <a:lstStyle/>
          <a:p>
            <a:pPr marL="0" indent="0">
              <a:buNone/>
            </a:pPr>
            <a:r>
              <a:rPr lang="en-US" dirty="0"/>
              <a:t>In the initial communication from Teal Cow Dairy, we were asked to determine a weekly feeding strategy over the course of 52 weeks which would earn Teal Cow Dairy the greatest profit. </a:t>
            </a:r>
          </a:p>
          <a:p>
            <a:pPr marL="0" indent="0">
              <a:buNone/>
            </a:pPr>
            <a:endParaRPr lang="en-US" dirty="0"/>
          </a:p>
          <a:p>
            <a:pPr marL="0" indent="0">
              <a:buNone/>
            </a:pPr>
            <a:r>
              <a:rPr lang="en-US" sz="1600" dirty="0"/>
              <a:t>This </a:t>
            </a:r>
            <a:r>
              <a:rPr lang="en-US" dirty="0"/>
              <a:t>problem was a </a:t>
            </a:r>
            <a:r>
              <a:rPr lang="en-US" sz="1600" b="1" dirty="0"/>
              <a:t>deterministic</a:t>
            </a:r>
            <a:r>
              <a:rPr lang="en-US" sz="1600" dirty="0"/>
              <a:t> dynamic programming problem and thus, an exact optimal feeding strategy </a:t>
            </a:r>
            <a:r>
              <a:rPr lang="en-US" dirty="0"/>
              <a:t>could be devised. An overview of the problem is as follows:</a:t>
            </a:r>
          </a:p>
          <a:p>
            <a:pPr marL="0" indent="0">
              <a:buNone/>
            </a:pPr>
            <a:endParaRPr lang="en-US" sz="1600" dirty="0"/>
          </a:p>
          <a:p>
            <a:pPr marL="0" indent="0">
              <a:buNone/>
            </a:pPr>
            <a:endParaRPr lang="en-US" sz="1600" dirty="0"/>
          </a:p>
          <a:p>
            <a:endParaRPr lang="en-US" sz="1600" dirty="0"/>
          </a:p>
          <a:p>
            <a:endParaRPr lang="en-US" dirty="0"/>
          </a:p>
        </p:txBody>
      </p:sp>
      <p:sp>
        <p:nvSpPr>
          <p:cNvPr id="19" name="Rounded Rectangle 18">
            <a:extLst>
              <a:ext uri="{FF2B5EF4-FFF2-40B4-BE49-F238E27FC236}">
                <a16:creationId xmlns:a16="http://schemas.microsoft.com/office/drawing/2014/main" id="{047738B3-4202-ED25-E94A-66151C702C6D}"/>
              </a:ext>
            </a:extLst>
          </p:cNvPr>
          <p:cNvSpPr/>
          <p:nvPr/>
        </p:nvSpPr>
        <p:spPr>
          <a:xfrm rot="18949752">
            <a:off x="431525" y="4239123"/>
            <a:ext cx="3446984" cy="1584000"/>
          </a:xfrm>
          <a:prstGeom prst="roundRect">
            <a:avLst>
              <a:gd name="adj" fmla="val 50000"/>
            </a:avLst>
          </a:prstGeom>
          <a:solidFill>
            <a:schemeClr val="bg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 Same-side Corner of Rectangle 21">
            <a:extLst>
              <a:ext uri="{FF2B5EF4-FFF2-40B4-BE49-F238E27FC236}">
                <a16:creationId xmlns:a16="http://schemas.microsoft.com/office/drawing/2014/main" id="{6FD5BE75-135A-408C-80B4-09FEF65FB1B6}"/>
              </a:ext>
            </a:extLst>
          </p:cNvPr>
          <p:cNvSpPr/>
          <p:nvPr/>
        </p:nvSpPr>
        <p:spPr>
          <a:xfrm rot="2771113">
            <a:off x="3150616" y="2917068"/>
            <a:ext cx="1604063" cy="5420664"/>
          </a:xfrm>
          <a:custGeom>
            <a:avLst/>
            <a:gdLst>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4000 w 1584000"/>
              <a:gd name="connsiteY4" fmla="*/ 5118073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9843 w 1591843"/>
              <a:gd name="connsiteY0" fmla="*/ 0 h 5118073"/>
              <a:gd name="connsiteX1" fmla="*/ 799843 w 1591843"/>
              <a:gd name="connsiteY1" fmla="*/ 0 h 5118073"/>
              <a:gd name="connsiteX2" fmla="*/ 1591843 w 1591843"/>
              <a:gd name="connsiteY2" fmla="*/ 792000 h 5118073"/>
              <a:gd name="connsiteX3" fmla="*/ 1591843 w 1591843"/>
              <a:gd name="connsiteY3" fmla="*/ 5118073 h 5118073"/>
              <a:gd name="connsiteX4" fmla="*/ 1588815 w 1591843"/>
              <a:gd name="connsiteY4" fmla="*/ 3454252 h 5118073"/>
              <a:gd name="connsiteX5" fmla="*/ 7843 w 1591843"/>
              <a:gd name="connsiteY5" fmla="*/ 5118073 h 5118073"/>
              <a:gd name="connsiteX6" fmla="*/ 0 w 1591843"/>
              <a:gd name="connsiteY6" fmla="*/ 5033419 h 5118073"/>
              <a:gd name="connsiteX7" fmla="*/ 7843 w 1591843"/>
              <a:gd name="connsiteY7" fmla="*/ 792000 h 5118073"/>
              <a:gd name="connsiteX8" fmla="*/ 799843 w 1591843"/>
              <a:gd name="connsiteY8" fmla="*/ 0 h 5118073"/>
              <a:gd name="connsiteX0" fmla="*/ 812063 w 1604063"/>
              <a:gd name="connsiteY0" fmla="*/ 0 h 5118073"/>
              <a:gd name="connsiteX1" fmla="*/ 812063 w 1604063"/>
              <a:gd name="connsiteY1" fmla="*/ 0 h 5118073"/>
              <a:gd name="connsiteX2" fmla="*/ 1604063 w 1604063"/>
              <a:gd name="connsiteY2" fmla="*/ 792000 h 5118073"/>
              <a:gd name="connsiteX3" fmla="*/ 1604063 w 1604063"/>
              <a:gd name="connsiteY3" fmla="*/ 5118073 h 5118073"/>
              <a:gd name="connsiteX4" fmla="*/ 1601035 w 1604063"/>
              <a:gd name="connsiteY4" fmla="*/ 3454252 h 5118073"/>
              <a:gd name="connsiteX5" fmla="*/ 0 w 1604063"/>
              <a:gd name="connsiteY5" fmla="*/ 5022349 h 5118073"/>
              <a:gd name="connsiteX6" fmla="*/ 12220 w 1604063"/>
              <a:gd name="connsiteY6" fmla="*/ 5033419 h 5118073"/>
              <a:gd name="connsiteX7" fmla="*/ 20063 w 1604063"/>
              <a:gd name="connsiteY7" fmla="*/ 792000 h 5118073"/>
              <a:gd name="connsiteX8" fmla="*/ 812063 w 1604063"/>
              <a:gd name="connsiteY8" fmla="*/ 0 h 511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4063" h="5118073">
                <a:moveTo>
                  <a:pt x="812063" y="0"/>
                </a:moveTo>
                <a:lnTo>
                  <a:pt x="812063" y="0"/>
                </a:lnTo>
                <a:cubicBezTo>
                  <a:pt x="1249473" y="0"/>
                  <a:pt x="1604063" y="354590"/>
                  <a:pt x="1604063" y="792000"/>
                </a:cubicBezTo>
                <a:lnTo>
                  <a:pt x="1604063" y="5118073"/>
                </a:lnTo>
                <a:cubicBezTo>
                  <a:pt x="1603054" y="4563466"/>
                  <a:pt x="1602044" y="4008859"/>
                  <a:pt x="1601035" y="3454252"/>
                </a:cubicBezTo>
                <a:lnTo>
                  <a:pt x="0" y="5022349"/>
                </a:lnTo>
                <a:lnTo>
                  <a:pt x="12220" y="5033419"/>
                </a:lnTo>
                <a:cubicBezTo>
                  <a:pt x="14834" y="3619613"/>
                  <a:pt x="17449" y="2205806"/>
                  <a:pt x="20063" y="792000"/>
                </a:cubicBezTo>
                <a:cubicBezTo>
                  <a:pt x="20063" y="354590"/>
                  <a:pt x="374653" y="0"/>
                  <a:pt x="812063" y="0"/>
                </a:cubicBezTo>
                <a:close/>
              </a:path>
            </a:pathLst>
          </a:custGeom>
          <a:solidFill>
            <a:schemeClr val="bg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 Same-side Corner of Rectangle 21">
            <a:extLst>
              <a:ext uri="{FF2B5EF4-FFF2-40B4-BE49-F238E27FC236}">
                <a16:creationId xmlns:a16="http://schemas.microsoft.com/office/drawing/2014/main" id="{40C0295E-C71F-490B-B8DF-0060B2DB1304}"/>
              </a:ext>
            </a:extLst>
          </p:cNvPr>
          <p:cNvSpPr/>
          <p:nvPr/>
        </p:nvSpPr>
        <p:spPr>
          <a:xfrm rot="2771113">
            <a:off x="5596447" y="2923414"/>
            <a:ext cx="1586476" cy="5420664"/>
          </a:xfrm>
          <a:custGeom>
            <a:avLst/>
            <a:gdLst>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4000 w 1584000"/>
              <a:gd name="connsiteY4" fmla="*/ 5118073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2890 w 1584000"/>
              <a:gd name="connsiteY6" fmla="*/ 4976670 h 5118073"/>
              <a:gd name="connsiteX7" fmla="*/ 0 w 1584000"/>
              <a:gd name="connsiteY7" fmla="*/ 792000 h 5118073"/>
              <a:gd name="connsiteX8" fmla="*/ 792000 w 1584000"/>
              <a:gd name="connsiteY8" fmla="*/ 0 h 5118073"/>
              <a:gd name="connsiteX0" fmla="*/ 794476 w 1586476"/>
              <a:gd name="connsiteY0" fmla="*/ 0 h 5118073"/>
              <a:gd name="connsiteX1" fmla="*/ 794476 w 1586476"/>
              <a:gd name="connsiteY1" fmla="*/ 0 h 5118073"/>
              <a:gd name="connsiteX2" fmla="*/ 1586476 w 1586476"/>
              <a:gd name="connsiteY2" fmla="*/ 792000 h 5118073"/>
              <a:gd name="connsiteX3" fmla="*/ 1586476 w 1586476"/>
              <a:gd name="connsiteY3" fmla="*/ 5118073 h 5118073"/>
              <a:gd name="connsiteX4" fmla="*/ 1583448 w 1586476"/>
              <a:gd name="connsiteY4" fmla="*/ 3454252 h 5118073"/>
              <a:gd name="connsiteX5" fmla="*/ 0 w 1586476"/>
              <a:gd name="connsiteY5" fmla="*/ 5005044 h 5118073"/>
              <a:gd name="connsiteX6" fmla="*/ 5366 w 1586476"/>
              <a:gd name="connsiteY6" fmla="*/ 4976670 h 5118073"/>
              <a:gd name="connsiteX7" fmla="*/ 2476 w 1586476"/>
              <a:gd name="connsiteY7" fmla="*/ 792000 h 5118073"/>
              <a:gd name="connsiteX8" fmla="*/ 794476 w 1586476"/>
              <a:gd name="connsiteY8" fmla="*/ 0 h 511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6476" h="5118073">
                <a:moveTo>
                  <a:pt x="794476" y="0"/>
                </a:moveTo>
                <a:lnTo>
                  <a:pt x="794476" y="0"/>
                </a:lnTo>
                <a:cubicBezTo>
                  <a:pt x="1231886" y="0"/>
                  <a:pt x="1586476" y="354590"/>
                  <a:pt x="1586476" y="792000"/>
                </a:cubicBezTo>
                <a:lnTo>
                  <a:pt x="1586476" y="5118073"/>
                </a:lnTo>
                <a:cubicBezTo>
                  <a:pt x="1585467" y="4563466"/>
                  <a:pt x="1584457" y="4008859"/>
                  <a:pt x="1583448" y="3454252"/>
                </a:cubicBezTo>
                <a:lnTo>
                  <a:pt x="0" y="5005044"/>
                </a:lnTo>
                <a:cubicBezTo>
                  <a:pt x="963" y="4957910"/>
                  <a:pt x="4403" y="5023804"/>
                  <a:pt x="5366" y="4976670"/>
                </a:cubicBezTo>
                <a:cubicBezTo>
                  <a:pt x="4403" y="3581780"/>
                  <a:pt x="3439" y="2186890"/>
                  <a:pt x="2476" y="792000"/>
                </a:cubicBezTo>
                <a:cubicBezTo>
                  <a:pt x="2476" y="354590"/>
                  <a:pt x="357066" y="0"/>
                  <a:pt x="794476" y="0"/>
                </a:cubicBezTo>
                <a:close/>
              </a:path>
            </a:pathLst>
          </a:custGeom>
          <a:solidFill>
            <a:schemeClr val="bg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ound Same-side Corner of Rectangle 21">
            <a:extLst>
              <a:ext uri="{FF2B5EF4-FFF2-40B4-BE49-F238E27FC236}">
                <a16:creationId xmlns:a16="http://schemas.microsoft.com/office/drawing/2014/main" id="{72D0C223-FBB7-FE85-F1D8-E83C4C81D738}"/>
              </a:ext>
            </a:extLst>
          </p:cNvPr>
          <p:cNvSpPr/>
          <p:nvPr/>
        </p:nvSpPr>
        <p:spPr>
          <a:xfrm rot="2771113">
            <a:off x="8017474" y="2919184"/>
            <a:ext cx="1598200" cy="5420664"/>
          </a:xfrm>
          <a:custGeom>
            <a:avLst/>
            <a:gdLst>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4000 w 1584000"/>
              <a:gd name="connsiteY4" fmla="*/ 5118073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3384 w 1584000"/>
              <a:gd name="connsiteY6" fmla="*/ 4999276 h 5118073"/>
              <a:gd name="connsiteX7" fmla="*/ 0 w 1584000"/>
              <a:gd name="connsiteY7" fmla="*/ 792000 h 5118073"/>
              <a:gd name="connsiteX8" fmla="*/ 792000 w 1584000"/>
              <a:gd name="connsiteY8" fmla="*/ 0 h 5118073"/>
              <a:gd name="connsiteX0" fmla="*/ 806200 w 1598200"/>
              <a:gd name="connsiteY0" fmla="*/ 0 h 5118073"/>
              <a:gd name="connsiteX1" fmla="*/ 806200 w 1598200"/>
              <a:gd name="connsiteY1" fmla="*/ 0 h 5118073"/>
              <a:gd name="connsiteX2" fmla="*/ 1598200 w 1598200"/>
              <a:gd name="connsiteY2" fmla="*/ 792000 h 5118073"/>
              <a:gd name="connsiteX3" fmla="*/ 1598200 w 1598200"/>
              <a:gd name="connsiteY3" fmla="*/ 5118073 h 5118073"/>
              <a:gd name="connsiteX4" fmla="*/ 1595172 w 1598200"/>
              <a:gd name="connsiteY4" fmla="*/ 3454252 h 5118073"/>
              <a:gd name="connsiteX5" fmla="*/ 0 w 1598200"/>
              <a:gd name="connsiteY5" fmla="*/ 5016581 h 5118073"/>
              <a:gd name="connsiteX6" fmla="*/ 17584 w 1598200"/>
              <a:gd name="connsiteY6" fmla="*/ 4999276 h 5118073"/>
              <a:gd name="connsiteX7" fmla="*/ 14200 w 1598200"/>
              <a:gd name="connsiteY7" fmla="*/ 792000 h 5118073"/>
              <a:gd name="connsiteX8" fmla="*/ 806200 w 1598200"/>
              <a:gd name="connsiteY8" fmla="*/ 0 h 511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8200" h="5118073">
                <a:moveTo>
                  <a:pt x="806200" y="0"/>
                </a:moveTo>
                <a:lnTo>
                  <a:pt x="806200" y="0"/>
                </a:lnTo>
                <a:cubicBezTo>
                  <a:pt x="1243610" y="0"/>
                  <a:pt x="1598200" y="354590"/>
                  <a:pt x="1598200" y="792000"/>
                </a:cubicBezTo>
                <a:lnTo>
                  <a:pt x="1598200" y="5118073"/>
                </a:lnTo>
                <a:cubicBezTo>
                  <a:pt x="1597191" y="4563466"/>
                  <a:pt x="1596181" y="4008859"/>
                  <a:pt x="1595172" y="3454252"/>
                </a:cubicBezTo>
                <a:lnTo>
                  <a:pt x="0" y="5016581"/>
                </a:lnTo>
                <a:lnTo>
                  <a:pt x="17584" y="4999276"/>
                </a:lnTo>
                <a:lnTo>
                  <a:pt x="14200" y="792000"/>
                </a:lnTo>
                <a:cubicBezTo>
                  <a:pt x="14200" y="354590"/>
                  <a:pt x="368790" y="0"/>
                  <a:pt x="806200" y="0"/>
                </a:cubicBezTo>
                <a:close/>
              </a:path>
            </a:pathLst>
          </a:cu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ound Same-side Corner of Rectangle 21">
            <a:extLst>
              <a:ext uri="{FF2B5EF4-FFF2-40B4-BE49-F238E27FC236}">
                <a16:creationId xmlns:a16="http://schemas.microsoft.com/office/drawing/2014/main" id="{CEF1D9BB-B219-259F-BE66-B64D7DFDF4DF}"/>
              </a:ext>
            </a:extLst>
          </p:cNvPr>
          <p:cNvSpPr/>
          <p:nvPr/>
        </p:nvSpPr>
        <p:spPr>
          <a:xfrm rot="2771113">
            <a:off x="8051407" y="5267496"/>
            <a:ext cx="1584000" cy="5420664"/>
          </a:xfrm>
          <a:custGeom>
            <a:avLst/>
            <a:gdLst>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4000 w 1584000"/>
              <a:gd name="connsiteY4" fmla="*/ 5118073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 name="connsiteX0" fmla="*/ 792000 w 1584000"/>
              <a:gd name="connsiteY0" fmla="*/ 0 h 5118073"/>
              <a:gd name="connsiteX1" fmla="*/ 792000 w 1584000"/>
              <a:gd name="connsiteY1" fmla="*/ 0 h 5118073"/>
              <a:gd name="connsiteX2" fmla="*/ 1584000 w 1584000"/>
              <a:gd name="connsiteY2" fmla="*/ 792000 h 5118073"/>
              <a:gd name="connsiteX3" fmla="*/ 1584000 w 1584000"/>
              <a:gd name="connsiteY3" fmla="*/ 5118073 h 5118073"/>
              <a:gd name="connsiteX4" fmla="*/ 1580972 w 1584000"/>
              <a:gd name="connsiteY4" fmla="*/ 3454252 h 5118073"/>
              <a:gd name="connsiteX5" fmla="*/ 0 w 1584000"/>
              <a:gd name="connsiteY5" fmla="*/ 5118073 h 5118073"/>
              <a:gd name="connsiteX6" fmla="*/ 0 w 1584000"/>
              <a:gd name="connsiteY6" fmla="*/ 5118073 h 5118073"/>
              <a:gd name="connsiteX7" fmla="*/ 0 w 1584000"/>
              <a:gd name="connsiteY7" fmla="*/ 792000 h 5118073"/>
              <a:gd name="connsiteX8" fmla="*/ 792000 w 1584000"/>
              <a:gd name="connsiteY8" fmla="*/ 0 h 511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4000" h="5118073">
                <a:moveTo>
                  <a:pt x="792000" y="0"/>
                </a:moveTo>
                <a:lnTo>
                  <a:pt x="792000" y="0"/>
                </a:lnTo>
                <a:cubicBezTo>
                  <a:pt x="1229410" y="0"/>
                  <a:pt x="1584000" y="354590"/>
                  <a:pt x="1584000" y="792000"/>
                </a:cubicBezTo>
                <a:lnTo>
                  <a:pt x="1584000" y="5118073"/>
                </a:lnTo>
                <a:cubicBezTo>
                  <a:pt x="1582991" y="4563466"/>
                  <a:pt x="1581981" y="4008859"/>
                  <a:pt x="1580972" y="3454252"/>
                </a:cubicBezTo>
                <a:lnTo>
                  <a:pt x="0" y="5118073"/>
                </a:lnTo>
                <a:lnTo>
                  <a:pt x="0" y="5118073"/>
                </a:lnTo>
                <a:lnTo>
                  <a:pt x="0" y="792000"/>
                </a:lnTo>
                <a:cubicBezTo>
                  <a:pt x="0" y="354590"/>
                  <a:pt x="354590" y="0"/>
                  <a:pt x="792000"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465DE954-8990-9BB9-C1C6-6FEDDD150E0F}"/>
              </a:ext>
            </a:extLst>
          </p:cNvPr>
          <p:cNvGrpSpPr/>
          <p:nvPr/>
        </p:nvGrpSpPr>
        <p:grpSpPr>
          <a:xfrm>
            <a:off x="2695818" y="4712385"/>
            <a:ext cx="3218394" cy="1280616"/>
            <a:chOff x="2771503" y="4650629"/>
            <a:chExt cx="3218394" cy="1280616"/>
          </a:xfrm>
        </p:grpSpPr>
        <p:sp>
          <p:nvSpPr>
            <p:cNvPr id="31" name="TextBox 30">
              <a:extLst>
                <a:ext uri="{FF2B5EF4-FFF2-40B4-BE49-F238E27FC236}">
                  <a16:creationId xmlns:a16="http://schemas.microsoft.com/office/drawing/2014/main" id="{065DCA6F-28FB-0B29-0E40-A5B022E2B143}"/>
                </a:ext>
              </a:extLst>
            </p:cNvPr>
            <p:cNvSpPr txBox="1"/>
            <p:nvPr/>
          </p:nvSpPr>
          <p:spPr>
            <a:xfrm rot="18960000">
              <a:off x="2804180" y="4650629"/>
              <a:ext cx="2668767" cy="369332"/>
            </a:xfrm>
            <a:prstGeom prst="rect">
              <a:avLst/>
            </a:prstGeom>
            <a:noFill/>
          </p:spPr>
          <p:txBody>
            <a:bodyPr wrap="square" rtlCol="0">
              <a:spAutoFit/>
            </a:bodyPr>
            <a:lstStyle/>
            <a:p>
              <a:pPr algn="r"/>
              <a:r>
                <a:rPr lang="en-US" dirty="0">
                  <a:latin typeface="Tahoma" panose="020B0604030504040204" pitchFamily="34" charset="0"/>
                  <a:ea typeface="Tahoma" panose="020B0604030504040204" pitchFamily="34" charset="0"/>
                  <a:cs typeface="Tahoma" panose="020B0604030504040204" pitchFamily="34" charset="0"/>
                </a:rPr>
                <a:t>Weekly required feed</a:t>
              </a:r>
            </a:p>
          </p:txBody>
        </p:sp>
        <p:sp>
          <p:nvSpPr>
            <p:cNvPr id="32" name="TextBox 31">
              <a:extLst>
                <a:ext uri="{FF2B5EF4-FFF2-40B4-BE49-F238E27FC236}">
                  <a16:creationId xmlns:a16="http://schemas.microsoft.com/office/drawing/2014/main" id="{75344579-1761-26B2-FB53-CDFA04D6D985}"/>
                </a:ext>
              </a:extLst>
            </p:cNvPr>
            <p:cNvSpPr txBox="1"/>
            <p:nvPr/>
          </p:nvSpPr>
          <p:spPr>
            <a:xfrm rot="18960000">
              <a:off x="2771503" y="5007915"/>
              <a:ext cx="3218394" cy="923330"/>
            </a:xfrm>
            <a:prstGeom prst="rect">
              <a:avLst/>
            </a:prstGeom>
            <a:noFill/>
          </p:spPr>
          <p:txBody>
            <a:bodyPr wrap="square" rtlCol="0">
              <a:spAutoFit/>
            </a:bodyPr>
            <a:lstStyle/>
            <a:p>
              <a:pPr algn="r"/>
              <a:r>
                <a:rPr lang="en-AU" b="0" i="0" u="none" strike="noStrike" dirty="0">
                  <a:solidFill>
                    <a:schemeClr val="tx1">
                      <a:lumMod val="75000"/>
                    </a:schemeClr>
                  </a:solidFill>
                  <a:effectLst/>
                  <a:latin typeface="Tahoma" panose="020B0604030504040204" pitchFamily="34" charset="0"/>
                  <a:ea typeface="Tahoma" panose="020B0604030504040204" pitchFamily="34" charset="0"/>
                  <a:cs typeface="Tahoma" panose="020B0604030504040204" pitchFamily="34" charset="0"/>
                </a:rPr>
                <a:t>The herd requires a minimum amount of feed units each week to remain healthy</a:t>
              </a:r>
              <a:endParaRPr lang="en-US" dirty="0">
                <a:solidFill>
                  <a:schemeClr val="tx1">
                    <a:lumMod val="75000"/>
                  </a:schemeClr>
                </a:solidFill>
                <a:latin typeface="Tahoma" panose="020B0604030504040204" pitchFamily="34" charset="0"/>
                <a:ea typeface="Tahoma" panose="020B0604030504040204" pitchFamily="34" charset="0"/>
                <a:cs typeface="Tahoma" panose="020B0604030504040204" pitchFamily="34" charset="0"/>
              </a:endParaRPr>
            </a:p>
          </p:txBody>
        </p:sp>
      </p:grpSp>
      <p:grpSp>
        <p:nvGrpSpPr>
          <p:cNvPr id="36" name="Group 35">
            <a:extLst>
              <a:ext uri="{FF2B5EF4-FFF2-40B4-BE49-F238E27FC236}">
                <a16:creationId xmlns:a16="http://schemas.microsoft.com/office/drawing/2014/main" id="{6D37DECD-209E-5EBD-50AC-78A54634B371}"/>
              </a:ext>
            </a:extLst>
          </p:cNvPr>
          <p:cNvGrpSpPr/>
          <p:nvPr/>
        </p:nvGrpSpPr>
        <p:grpSpPr>
          <a:xfrm>
            <a:off x="5108315" y="4712385"/>
            <a:ext cx="3218394" cy="1280617"/>
            <a:chOff x="2771503" y="4650629"/>
            <a:chExt cx="3218394" cy="1280617"/>
          </a:xfrm>
        </p:grpSpPr>
        <p:sp>
          <p:nvSpPr>
            <p:cNvPr id="37" name="TextBox 36">
              <a:extLst>
                <a:ext uri="{FF2B5EF4-FFF2-40B4-BE49-F238E27FC236}">
                  <a16:creationId xmlns:a16="http://schemas.microsoft.com/office/drawing/2014/main" id="{F54ABEA4-8961-5BB6-7735-DB1A02457EF3}"/>
                </a:ext>
              </a:extLst>
            </p:cNvPr>
            <p:cNvSpPr txBox="1"/>
            <p:nvPr/>
          </p:nvSpPr>
          <p:spPr>
            <a:xfrm rot="18960000">
              <a:off x="2804180" y="4650629"/>
              <a:ext cx="2668767" cy="369332"/>
            </a:xfrm>
            <a:prstGeom prst="rect">
              <a:avLst/>
            </a:prstGeom>
            <a:noFill/>
          </p:spPr>
          <p:txBody>
            <a:bodyPr wrap="square" rtlCol="0">
              <a:spAutoFit/>
            </a:bodyPr>
            <a:lstStyle/>
            <a:p>
              <a:pPr algn="r"/>
              <a:r>
                <a:rPr lang="en-US" dirty="0">
                  <a:latin typeface="Tahoma" panose="020B0604030504040204" pitchFamily="34" charset="0"/>
                  <a:ea typeface="Tahoma" panose="020B0604030504040204" pitchFamily="34" charset="0"/>
                  <a:cs typeface="Tahoma" panose="020B0604030504040204" pitchFamily="34" charset="0"/>
                </a:rPr>
                <a:t>Limit on extra energy</a:t>
              </a:r>
            </a:p>
          </p:txBody>
        </p:sp>
        <p:sp>
          <p:nvSpPr>
            <p:cNvPr id="38" name="TextBox 37">
              <a:extLst>
                <a:ext uri="{FF2B5EF4-FFF2-40B4-BE49-F238E27FC236}">
                  <a16:creationId xmlns:a16="http://schemas.microsoft.com/office/drawing/2014/main" id="{7CBC3C7D-F6A1-CEEF-CCA9-F314FF5480DA}"/>
                </a:ext>
              </a:extLst>
            </p:cNvPr>
            <p:cNvSpPr txBox="1"/>
            <p:nvPr/>
          </p:nvSpPr>
          <p:spPr>
            <a:xfrm rot="18960000">
              <a:off x="2771503" y="5007916"/>
              <a:ext cx="3218394" cy="923330"/>
            </a:xfrm>
            <a:prstGeom prst="rect">
              <a:avLst/>
            </a:prstGeom>
            <a:noFill/>
          </p:spPr>
          <p:txBody>
            <a:bodyPr wrap="square" rtlCol="0">
              <a:spAutoFit/>
            </a:bodyPr>
            <a:lstStyle/>
            <a:p>
              <a:pPr algn="r"/>
              <a:r>
                <a:rPr lang="en-AU" b="0" i="0" u="none" strike="noStrike" dirty="0">
                  <a:solidFill>
                    <a:schemeClr val="tx1">
                      <a:lumMod val="75000"/>
                    </a:schemeClr>
                  </a:solidFill>
                  <a:effectLst/>
                  <a:latin typeface="Tahoma" panose="020B0604030504040204" pitchFamily="34" charset="0"/>
                  <a:ea typeface="Tahoma" panose="020B0604030504040204" pitchFamily="34" charset="0"/>
                  <a:cs typeface="Tahoma" panose="020B0604030504040204" pitchFamily="34" charset="0"/>
                </a:rPr>
                <a:t>Each cow in the herd can convert a maximum of 10 units of energy into milk</a:t>
              </a:r>
              <a:endParaRPr lang="en-US" dirty="0">
                <a:solidFill>
                  <a:schemeClr val="tx1">
                    <a:lumMod val="75000"/>
                  </a:schemeClr>
                </a:solidFill>
                <a:latin typeface="Tahoma" panose="020B0604030504040204" pitchFamily="34" charset="0"/>
                <a:ea typeface="Tahoma" panose="020B0604030504040204" pitchFamily="34" charset="0"/>
                <a:cs typeface="Tahoma" panose="020B0604030504040204" pitchFamily="34" charset="0"/>
              </a:endParaRPr>
            </a:p>
          </p:txBody>
        </p:sp>
      </p:grpSp>
      <p:grpSp>
        <p:nvGrpSpPr>
          <p:cNvPr id="39" name="Group 38">
            <a:extLst>
              <a:ext uri="{FF2B5EF4-FFF2-40B4-BE49-F238E27FC236}">
                <a16:creationId xmlns:a16="http://schemas.microsoft.com/office/drawing/2014/main" id="{BD2E3B1E-FF3C-0A38-CC16-82D7A4F4F9AC}"/>
              </a:ext>
            </a:extLst>
          </p:cNvPr>
          <p:cNvGrpSpPr/>
          <p:nvPr/>
        </p:nvGrpSpPr>
        <p:grpSpPr>
          <a:xfrm>
            <a:off x="464315" y="4712385"/>
            <a:ext cx="2992764" cy="807325"/>
            <a:chOff x="2872054" y="4713783"/>
            <a:chExt cx="2992764" cy="807325"/>
          </a:xfrm>
        </p:grpSpPr>
        <p:sp>
          <p:nvSpPr>
            <p:cNvPr id="40" name="TextBox 39">
              <a:extLst>
                <a:ext uri="{FF2B5EF4-FFF2-40B4-BE49-F238E27FC236}">
                  <a16:creationId xmlns:a16="http://schemas.microsoft.com/office/drawing/2014/main" id="{3F019246-EC73-701B-AF53-285195100812}"/>
                </a:ext>
              </a:extLst>
            </p:cNvPr>
            <p:cNvSpPr txBox="1"/>
            <p:nvPr/>
          </p:nvSpPr>
          <p:spPr>
            <a:xfrm rot="18960000">
              <a:off x="2872054" y="4713783"/>
              <a:ext cx="2668767" cy="369332"/>
            </a:xfrm>
            <a:prstGeom prst="rect">
              <a:avLst/>
            </a:prstGeom>
            <a:noFill/>
          </p:spPr>
          <p:txBody>
            <a:bodyPr wrap="square" rtlCol="0">
              <a:spAutoFit/>
            </a:bodyPr>
            <a:lstStyle/>
            <a:p>
              <a:pPr algn="r"/>
              <a:r>
                <a:rPr lang="en-US" dirty="0">
                  <a:latin typeface="Tahoma" panose="020B0604030504040204" pitchFamily="34" charset="0"/>
                  <a:ea typeface="Tahoma" panose="020B0604030504040204" pitchFamily="34" charset="0"/>
                  <a:cs typeface="Tahoma" panose="020B0604030504040204" pitchFamily="34" charset="0"/>
                </a:rPr>
                <a:t>Cows in the herd</a:t>
              </a:r>
            </a:p>
          </p:txBody>
        </p:sp>
        <p:sp>
          <p:nvSpPr>
            <p:cNvPr id="41" name="TextBox 40">
              <a:extLst>
                <a:ext uri="{FF2B5EF4-FFF2-40B4-BE49-F238E27FC236}">
                  <a16:creationId xmlns:a16="http://schemas.microsoft.com/office/drawing/2014/main" id="{AE768C39-F805-89CC-9035-1A5A9FEF7740}"/>
                </a:ext>
              </a:extLst>
            </p:cNvPr>
            <p:cNvSpPr txBox="1"/>
            <p:nvPr/>
          </p:nvSpPr>
          <p:spPr>
            <a:xfrm rot="18960000">
              <a:off x="3272807" y="4874777"/>
              <a:ext cx="2592011" cy="646331"/>
            </a:xfrm>
            <a:prstGeom prst="rect">
              <a:avLst/>
            </a:prstGeom>
            <a:noFill/>
          </p:spPr>
          <p:txBody>
            <a:bodyPr wrap="square" rtlCol="0">
              <a:spAutoFit/>
            </a:bodyPr>
            <a:lstStyle/>
            <a:p>
              <a:pPr algn="r"/>
              <a:r>
                <a:rPr lang="en-AU" b="0" i="0" u="none" strike="noStrike" dirty="0">
                  <a:solidFill>
                    <a:schemeClr val="tx1">
                      <a:lumMod val="75000"/>
                    </a:schemeClr>
                  </a:solidFill>
                  <a:effectLst/>
                  <a:latin typeface="Tahoma" panose="020B0604030504040204" pitchFamily="34" charset="0"/>
                  <a:ea typeface="Tahoma" panose="020B0604030504040204" pitchFamily="34" charset="0"/>
                  <a:cs typeface="Tahoma" panose="020B0604030504040204" pitchFamily="34" charset="0"/>
                </a:rPr>
                <a:t>The herd is comprised of 4 cows</a:t>
              </a:r>
              <a:endParaRPr lang="en-US" dirty="0">
                <a:solidFill>
                  <a:schemeClr val="tx1">
                    <a:lumMod val="75000"/>
                  </a:schemeClr>
                </a:solidFill>
                <a:latin typeface="Tahoma" panose="020B0604030504040204" pitchFamily="34" charset="0"/>
                <a:ea typeface="Tahoma" panose="020B0604030504040204" pitchFamily="34" charset="0"/>
                <a:cs typeface="Tahoma" panose="020B0604030504040204" pitchFamily="34" charset="0"/>
              </a:endParaRPr>
            </a:p>
          </p:txBody>
        </p:sp>
      </p:grpSp>
    </p:spTree>
    <p:extLst>
      <p:ext uri="{BB962C8B-B14F-4D97-AF65-F5344CB8AC3E}">
        <p14:creationId xmlns:p14="http://schemas.microsoft.com/office/powerpoint/2010/main" val="18563120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PROFIT</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7"/>
            <a:ext cx="10800000" cy="726256"/>
          </a:xfrm>
        </p:spPr>
        <p:txBody>
          <a:bodyPr/>
          <a:lstStyle/>
          <a:p>
            <a:pPr marL="0" indent="0">
              <a:buNone/>
            </a:pPr>
            <a:r>
              <a:rPr lang="en-US" dirty="0"/>
              <a:t>The final optimal profit taking into consideration all constraints of the problem is:</a:t>
            </a:r>
          </a:p>
        </p:txBody>
      </p:sp>
      <p:sp>
        <p:nvSpPr>
          <p:cNvPr id="4" name="Rounded Rectangle 3">
            <a:extLst>
              <a:ext uri="{FF2B5EF4-FFF2-40B4-BE49-F238E27FC236}">
                <a16:creationId xmlns:a16="http://schemas.microsoft.com/office/drawing/2014/main" id="{D54288A8-0CF4-4164-7AAC-727B75E5B5FC}"/>
              </a:ext>
            </a:extLst>
          </p:cNvPr>
          <p:cNvSpPr/>
          <p:nvPr/>
        </p:nvSpPr>
        <p:spPr>
          <a:xfrm>
            <a:off x="2435467" y="2126654"/>
            <a:ext cx="10231222" cy="1440000"/>
          </a:xfrm>
          <a:prstGeom prst="roundRect">
            <a:avLst>
              <a:gd name="adj" fmla="val 31590"/>
            </a:avLst>
          </a:prstGeom>
          <a:solidFill>
            <a:schemeClr val="bg1">
              <a:lumMod val="85000"/>
              <a:lumOff val="15000"/>
              <a:alpha val="62117"/>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058C266-956C-894B-CD1E-86EE9E7D6E67}"/>
              </a:ext>
            </a:extLst>
          </p:cNvPr>
          <p:cNvSpPr txBox="1"/>
          <p:nvPr/>
        </p:nvSpPr>
        <p:spPr>
          <a:xfrm>
            <a:off x="3704183" y="2212762"/>
            <a:ext cx="4017455" cy="1200329"/>
          </a:xfrm>
          <a:prstGeom prst="rect">
            <a:avLst/>
          </a:prstGeom>
          <a:noFill/>
        </p:spPr>
        <p:txBody>
          <a:bodyPr wrap="square">
            <a:spAutoFit/>
          </a:bodyPr>
          <a:lstStyle/>
          <a:p>
            <a:r>
              <a:rPr lang="en-AU" sz="7200" b="1" i="0" u="none" strike="noStrike" spc="-300" dirty="0">
                <a:effectLst/>
                <a:latin typeface="Tahoma" panose="020B0604030504040204" pitchFamily="34" charset="0"/>
                <a:ea typeface="Tahoma" panose="020B0604030504040204" pitchFamily="34" charset="0"/>
                <a:cs typeface="Tahoma" panose="020B0604030504040204" pitchFamily="34" charset="0"/>
              </a:rPr>
              <a:t>6790.46</a:t>
            </a:r>
          </a:p>
        </p:txBody>
      </p:sp>
      <p:grpSp>
        <p:nvGrpSpPr>
          <p:cNvPr id="6" name="Group 5">
            <a:extLst>
              <a:ext uri="{FF2B5EF4-FFF2-40B4-BE49-F238E27FC236}">
                <a16:creationId xmlns:a16="http://schemas.microsoft.com/office/drawing/2014/main" id="{7A1CDFE6-D3D7-7C19-8B19-F060C965D23C}"/>
              </a:ext>
            </a:extLst>
          </p:cNvPr>
          <p:cNvGrpSpPr/>
          <p:nvPr/>
        </p:nvGrpSpPr>
        <p:grpSpPr>
          <a:xfrm>
            <a:off x="1932849" y="2246490"/>
            <a:ext cx="1234430" cy="1200329"/>
            <a:chOff x="1916569" y="3653870"/>
            <a:chExt cx="1651150" cy="1605538"/>
          </a:xfrm>
        </p:grpSpPr>
        <p:sp>
          <p:nvSpPr>
            <p:cNvPr id="7" name="Oval 6">
              <a:extLst>
                <a:ext uri="{FF2B5EF4-FFF2-40B4-BE49-F238E27FC236}">
                  <a16:creationId xmlns:a16="http://schemas.microsoft.com/office/drawing/2014/main" id="{DEBB94BB-10F1-1A96-A5AB-B38596A4B411}"/>
                </a:ext>
              </a:extLst>
            </p:cNvPr>
            <p:cNvSpPr/>
            <p:nvPr/>
          </p:nvSpPr>
          <p:spPr>
            <a:xfrm>
              <a:off x="1939375" y="3653870"/>
              <a:ext cx="1605538" cy="1605538"/>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descr="Dollar with solid fill">
              <a:extLst>
                <a:ext uri="{FF2B5EF4-FFF2-40B4-BE49-F238E27FC236}">
                  <a16:creationId xmlns:a16="http://schemas.microsoft.com/office/drawing/2014/main" id="{F727F724-4B32-E18E-7C87-D828F6F2A14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916569" y="3765690"/>
              <a:ext cx="1651150" cy="1381898"/>
            </a:xfrm>
            <a:prstGeom prst="rect">
              <a:avLst/>
            </a:prstGeom>
          </p:spPr>
        </p:pic>
      </p:grpSp>
      <p:sp>
        <p:nvSpPr>
          <p:cNvPr id="10" name="Content Placeholder 2">
            <a:extLst>
              <a:ext uri="{FF2B5EF4-FFF2-40B4-BE49-F238E27FC236}">
                <a16:creationId xmlns:a16="http://schemas.microsoft.com/office/drawing/2014/main" id="{8A3A90A8-EB26-C9C4-BA26-017391E9D6FA}"/>
              </a:ext>
            </a:extLst>
          </p:cNvPr>
          <p:cNvSpPr txBox="1">
            <a:spLocks/>
          </p:cNvSpPr>
          <p:nvPr/>
        </p:nvSpPr>
        <p:spPr>
          <a:xfrm>
            <a:off x="694799" y="4077382"/>
            <a:ext cx="10799999" cy="7262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In the following slides, we will discuss the strategies that can be employed to achieve this profit. </a:t>
            </a:r>
          </a:p>
        </p:txBody>
      </p:sp>
      <p:pic>
        <p:nvPicPr>
          <p:cNvPr id="13" name="Audio 12">
            <a:hlinkClick r:id="" action="ppaction://media"/>
            <a:extLst>
              <a:ext uri="{FF2B5EF4-FFF2-40B4-BE49-F238E27FC236}">
                <a16:creationId xmlns:a16="http://schemas.microsoft.com/office/drawing/2014/main" id="{A6629E85-131A-68CA-2BE5-A04A2B8C917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02110148"/>
      </p:ext>
    </p:extLst>
  </p:cSld>
  <p:clrMapOvr>
    <a:masterClrMapping/>
  </p:clrMapOvr>
  <mc:AlternateContent xmlns:mc="http://schemas.openxmlformats.org/markup-compatibility/2006">
    <mc:Choice xmlns:p14="http://schemas.microsoft.com/office/powerpoint/2010/main" Requires="p14">
      <p:transition spd="slow" p14:dur="2000" advTm="8533"/>
    </mc:Choice>
    <mc:Fallback>
      <p:transition spd="slow" advTm="8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STRATEGY</a:t>
            </a:r>
          </a:p>
        </p:txBody>
      </p:sp>
      <p:sp>
        <p:nvSpPr>
          <p:cNvPr id="4" name="TextBox 3">
            <a:extLst>
              <a:ext uri="{FF2B5EF4-FFF2-40B4-BE49-F238E27FC236}">
                <a16:creationId xmlns:a16="http://schemas.microsoft.com/office/drawing/2014/main" id="{9E490233-4C63-CBDC-6FAB-7E171EC424DB}"/>
              </a:ext>
            </a:extLst>
          </p:cNvPr>
          <p:cNvSpPr txBox="1"/>
          <p:nvPr/>
        </p:nvSpPr>
        <p:spPr>
          <a:xfrm>
            <a:off x="10731773" y="4290980"/>
            <a:ext cx="130419" cy="369332"/>
          </a:xfrm>
          <a:prstGeom prst="rect">
            <a:avLst/>
          </a:prstGeom>
          <a:noFill/>
        </p:spPr>
        <p:txBody>
          <a:bodyPr wrap="square" rtlCol="0">
            <a:spAutoFit/>
          </a:bodyPr>
          <a:lstStyle/>
          <a:p>
            <a:endParaRPr lang="en-US" dirty="0"/>
          </a:p>
        </p:txBody>
      </p:sp>
      <p:graphicFrame>
        <p:nvGraphicFramePr>
          <p:cNvPr id="12" name="Table 13">
            <a:extLst>
              <a:ext uri="{FF2B5EF4-FFF2-40B4-BE49-F238E27FC236}">
                <a16:creationId xmlns:a16="http://schemas.microsoft.com/office/drawing/2014/main" id="{9F6527F4-D23A-62FC-5F91-B5CD5438477D}"/>
              </a:ext>
            </a:extLst>
          </p:cNvPr>
          <p:cNvGraphicFramePr>
            <a:graphicFrameLocks noGrp="1"/>
          </p:cNvGraphicFramePr>
          <p:nvPr>
            <p:extLst>
              <p:ext uri="{D42A27DB-BD31-4B8C-83A1-F6EECF244321}">
                <p14:modId xmlns:p14="http://schemas.microsoft.com/office/powerpoint/2010/main" val="1340926412"/>
              </p:ext>
            </p:extLst>
          </p:nvPr>
        </p:nvGraphicFramePr>
        <p:xfrm>
          <a:off x="900232" y="1932929"/>
          <a:ext cx="6064376" cy="3107509"/>
        </p:xfrm>
        <a:graphic>
          <a:graphicData uri="http://schemas.openxmlformats.org/drawingml/2006/table">
            <a:tbl>
              <a:tblPr firstRow="1" bandRow="1">
                <a:tableStyleId>{125E5076-3810-47DD-B79F-674D7AD40C01}</a:tableStyleId>
              </a:tblPr>
              <a:tblGrid>
                <a:gridCol w="1516094">
                  <a:extLst>
                    <a:ext uri="{9D8B030D-6E8A-4147-A177-3AD203B41FA5}">
                      <a16:colId xmlns:a16="http://schemas.microsoft.com/office/drawing/2014/main" val="3481748573"/>
                    </a:ext>
                  </a:extLst>
                </a:gridCol>
                <a:gridCol w="1516094">
                  <a:extLst>
                    <a:ext uri="{9D8B030D-6E8A-4147-A177-3AD203B41FA5}">
                      <a16:colId xmlns:a16="http://schemas.microsoft.com/office/drawing/2014/main" val="4187698258"/>
                    </a:ext>
                  </a:extLst>
                </a:gridCol>
                <a:gridCol w="1516094">
                  <a:extLst>
                    <a:ext uri="{9D8B030D-6E8A-4147-A177-3AD203B41FA5}">
                      <a16:colId xmlns:a16="http://schemas.microsoft.com/office/drawing/2014/main" val="4169174588"/>
                    </a:ext>
                  </a:extLst>
                </a:gridCol>
                <a:gridCol w="1516094">
                  <a:extLst>
                    <a:ext uri="{9D8B030D-6E8A-4147-A177-3AD203B41FA5}">
                      <a16:colId xmlns:a16="http://schemas.microsoft.com/office/drawing/2014/main" val="3343758053"/>
                    </a:ext>
                  </a:extLst>
                </a:gridCol>
              </a:tblGrid>
              <a:tr h="618977">
                <a:tc>
                  <a:txBody>
                    <a:bodyPr/>
                    <a:lstStyle/>
                    <a:p>
                      <a:pPr algn="l"/>
                      <a:endParaRPr lang="en-US"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Base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Inc (t&lt;18)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Inc  (t</a:t>
                      </a:r>
                      <a:r>
                        <a:rPr lang="en-AU"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a:t>
                      </a:r>
                      <a:r>
                        <a:rPr lang="en-US" dirty="0">
                          <a:latin typeface="Tahoma" panose="020B0604030504040204" pitchFamily="34" charset="0"/>
                          <a:ea typeface="Tahoma" panose="020B0604030504040204" pitchFamily="34" charset="0"/>
                          <a:cs typeface="Tahoma" panose="020B0604030504040204" pitchFamily="34" charset="0"/>
                        </a:rPr>
                        <a:t>18) (quadratic)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extLst>
                  <a:ext uri="{0D108BD9-81ED-4DB2-BD59-A6C34878D82A}">
                    <a16:rowId xmlns:a16="http://schemas.microsoft.com/office/drawing/2014/main" val="70809878"/>
                  </a:ext>
                </a:extLst>
              </a:tr>
              <a:tr h="618977">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Lily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2.444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0.0311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0.00251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377E7F"/>
                    </a:solidFill>
                  </a:tcPr>
                </a:tc>
                <a:extLst>
                  <a:ext uri="{0D108BD9-81ED-4DB2-BD59-A6C34878D82A}">
                    <a16:rowId xmlns:a16="http://schemas.microsoft.com/office/drawing/2014/main" val="4173224607"/>
                  </a:ext>
                </a:extLst>
              </a:tr>
              <a:tr h="618977">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Betty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2.454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0.0376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0.00255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6BA8A9"/>
                    </a:solidFill>
                  </a:tcPr>
                </a:tc>
                <a:extLst>
                  <a:ext uri="{0D108BD9-81ED-4DB2-BD59-A6C34878D82A}">
                    <a16:rowId xmlns:a16="http://schemas.microsoft.com/office/drawing/2014/main" val="1708122606"/>
                  </a:ext>
                </a:extLst>
              </a:tr>
              <a:tr h="618977">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Clover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2.715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0.0283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0.00318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377E7F"/>
                    </a:solidFill>
                  </a:tcPr>
                </a:tc>
                <a:extLst>
                  <a:ext uri="{0D108BD9-81ED-4DB2-BD59-A6C34878D82A}">
                    <a16:rowId xmlns:a16="http://schemas.microsoft.com/office/drawing/2014/main" val="3931820296"/>
                  </a:ext>
                </a:extLst>
              </a:tr>
              <a:tr h="610498">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Rosie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2.628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0.033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0.00297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6BA8A9"/>
                    </a:solidFill>
                  </a:tcPr>
                </a:tc>
                <a:extLst>
                  <a:ext uri="{0D108BD9-81ED-4DB2-BD59-A6C34878D82A}">
                    <a16:rowId xmlns:a16="http://schemas.microsoft.com/office/drawing/2014/main" val="1087195868"/>
                  </a:ext>
                </a:extLst>
              </a:tr>
            </a:tbl>
          </a:graphicData>
        </a:graphic>
      </p:graphicFrame>
      <p:sp>
        <p:nvSpPr>
          <p:cNvPr id="14" name="Rectangle 13">
            <a:extLst>
              <a:ext uri="{FF2B5EF4-FFF2-40B4-BE49-F238E27FC236}">
                <a16:creationId xmlns:a16="http://schemas.microsoft.com/office/drawing/2014/main" id="{DBE714B5-596A-1CB2-341D-2EB5FF8659AF}"/>
              </a:ext>
            </a:extLst>
          </p:cNvPr>
          <p:cNvSpPr/>
          <p:nvPr/>
        </p:nvSpPr>
        <p:spPr>
          <a:xfrm rot="16200000">
            <a:off x="7247081" y="2025504"/>
            <a:ext cx="6970426" cy="2919413"/>
          </a:xfrm>
          <a:prstGeom prst="rect">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Audio 26">
            <a:hlinkClick r:id="" action="ppaction://media"/>
            <a:extLst>
              <a:ext uri="{FF2B5EF4-FFF2-40B4-BE49-F238E27FC236}">
                <a16:creationId xmlns:a16="http://schemas.microsoft.com/office/drawing/2014/main" id="{FD07F1DC-E068-99A9-5CFD-BDFF1FCE51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11259924"/>
      </p:ext>
    </p:extLst>
  </p:cSld>
  <p:clrMapOvr>
    <a:masterClrMapping/>
  </p:clrMapOvr>
  <mc:AlternateContent xmlns:mc="http://schemas.openxmlformats.org/markup-compatibility/2006">
    <mc:Choice xmlns:p14="http://schemas.microsoft.com/office/powerpoint/2010/main" Requires="p14">
      <p:transition spd="slow" p14:dur="2000" advTm="13827"/>
    </mc:Choice>
    <mc:Fallback>
      <p:transition spd="slow" advTm="13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5B43015-FDC4-5142-46A0-4BF0679AA5FA}"/>
              </a:ext>
            </a:extLst>
          </p:cNvPr>
          <p:cNvSpPr/>
          <p:nvPr/>
        </p:nvSpPr>
        <p:spPr>
          <a:xfrm rot="16200000">
            <a:off x="7247081" y="2025504"/>
            <a:ext cx="6970426" cy="2919413"/>
          </a:xfrm>
          <a:prstGeom prst="rect">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STRATEGY</a:t>
            </a:r>
          </a:p>
        </p:txBody>
      </p:sp>
      <p:sp>
        <p:nvSpPr>
          <p:cNvPr id="4" name="TextBox 3">
            <a:extLst>
              <a:ext uri="{FF2B5EF4-FFF2-40B4-BE49-F238E27FC236}">
                <a16:creationId xmlns:a16="http://schemas.microsoft.com/office/drawing/2014/main" id="{9E490233-4C63-CBDC-6FAB-7E171EC424DB}"/>
              </a:ext>
            </a:extLst>
          </p:cNvPr>
          <p:cNvSpPr txBox="1"/>
          <p:nvPr/>
        </p:nvSpPr>
        <p:spPr>
          <a:xfrm>
            <a:off x="10731773" y="4290980"/>
            <a:ext cx="130419" cy="369332"/>
          </a:xfrm>
          <a:prstGeom prst="rect">
            <a:avLst/>
          </a:prstGeom>
          <a:noFill/>
        </p:spPr>
        <p:txBody>
          <a:bodyPr wrap="square" rtlCol="0">
            <a:spAutoFit/>
          </a:bodyPr>
          <a:lstStyle/>
          <a:p>
            <a:endParaRPr lang="en-US" dirty="0"/>
          </a:p>
        </p:txBody>
      </p:sp>
      <p:sp>
        <p:nvSpPr>
          <p:cNvPr id="10" name="Rounded Rectangle 9">
            <a:extLst>
              <a:ext uri="{FF2B5EF4-FFF2-40B4-BE49-F238E27FC236}">
                <a16:creationId xmlns:a16="http://schemas.microsoft.com/office/drawing/2014/main" id="{ED6489B5-2BCF-05BA-B8C0-D2303E0905AE}"/>
              </a:ext>
            </a:extLst>
          </p:cNvPr>
          <p:cNvSpPr/>
          <p:nvPr/>
        </p:nvSpPr>
        <p:spPr>
          <a:xfrm>
            <a:off x="8411964" y="412798"/>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ROSIE</a:t>
            </a:r>
            <a:endParaRPr lang="en-US" b="1" dirty="0">
              <a:latin typeface="Tahoma" panose="020B0604030504040204" pitchFamily="34" charset="0"/>
              <a:ea typeface="Tahoma" panose="020B0604030504040204" pitchFamily="34" charset="0"/>
              <a:cs typeface="Tahoma" panose="020B0604030504040204" pitchFamily="34" charset="0"/>
            </a:endParaRPr>
          </a:p>
        </p:txBody>
      </p:sp>
      <p:sp>
        <p:nvSpPr>
          <p:cNvPr id="6" name="Rounded Rectangle 5">
            <a:extLst>
              <a:ext uri="{FF2B5EF4-FFF2-40B4-BE49-F238E27FC236}">
                <a16:creationId xmlns:a16="http://schemas.microsoft.com/office/drawing/2014/main" id="{73260F4B-9D52-2207-B796-F6FE97C7190B}"/>
              </a:ext>
            </a:extLst>
          </p:cNvPr>
          <p:cNvSpPr/>
          <p:nvPr/>
        </p:nvSpPr>
        <p:spPr>
          <a:xfrm>
            <a:off x="8411964" y="2126889"/>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CLOVER</a:t>
            </a:r>
          </a:p>
        </p:txBody>
      </p:sp>
      <p:sp>
        <p:nvSpPr>
          <p:cNvPr id="7" name="Rounded Rectangle 6">
            <a:extLst>
              <a:ext uri="{FF2B5EF4-FFF2-40B4-BE49-F238E27FC236}">
                <a16:creationId xmlns:a16="http://schemas.microsoft.com/office/drawing/2014/main" id="{A8781934-6DF5-A465-B62E-6A5BCBD35617}"/>
              </a:ext>
            </a:extLst>
          </p:cNvPr>
          <p:cNvSpPr/>
          <p:nvPr/>
        </p:nvSpPr>
        <p:spPr>
          <a:xfrm>
            <a:off x="8411964" y="3840980"/>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BETTY</a:t>
            </a:r>
          </a:p>
        </p:txBody>
      </p:sp>
      <p:sp>
        <p:nvSpPr>
          <p:cNvPr id="8" name="Rounded Rectangle 7">
            <a:extLst>
              <a:ext uri="{FF2B5EF4-FFF2-40B4-BE49-F238E27FC236}">
                <a16:creationId xmlns:a16="http://schemas.microsoft.com/office/drawing/2014/main" id="{6DDD1CB7-B108-9B39-B577-4582BE9F703B}"/>
              </a:ext>
            </a:extLst>
          </p:cNvPr>
          <p:cNvSpPr/>
          <p:nvPr/>
        </p:nvSpPr>
        <p:spPr>
          <a:xfrm>
            <a:off x="8411964" y="5555072"/>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LILY</a:t>
            </a:r>
            <a:endParaRPr lang="en-US" b="1" dirty="0">
              <a:latin typeface="Tahoma" panose="020B0604030504040204" pitchFamily="34" charset="0"/>
              <a:ea typeface="Tahoma" panose="020B0604030504040204" pitchFamily="34" charset="0"/>
              <a:cs typeface="Tahoma" panose="020B0604030504040204" pitchFamily="34" charset="0"/>
            </a:endParaRPr>
          </a:p>
        </p:txBody>
      </p:sp>
      <p:pic>
        <p:nvPicPr>
          <p:cNvPr id="16" name="Graphic 15" descr="Caret Down with solid fill">
            <a:extLst>
              <a:ext uri="{FF2B5EF4-FFF2-40B4-BE49-F238E27FC236}">
                <a16:creationId xmlns:a16="http://schemas.microsoft.com/office/drawing/2014/main" id="{2D0A0025-2203-54BA-3B3A-E6DFA819B69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1262643"/>
            <a:ext cx="914400" cy="914400"/>
          </a:xfrm>
          <a:prstGeom prst="rect">
            <a:avLst/>
          </a:prstGeom>
        </p:spPr>
      </p:pic>
      <p:pic>
        <p:nvPicPr>
          <p:cNvPr id="17" name="Graphic 16" descr="Caret Down with solid fill">
            <a:extLst>
              <a:ext uri="{FF2B5EF4-FFF2-40B4-BE49-F238E27FC236}">
                <a16:creationId xmlns:a16="http://schemas.microsoft.com/office/drawing/2014/main" id="{249D2091-18B6-D30B-56B0-2772FA3CF05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3055821"/>
            <a:ext cx="914400" cy="914400"/>
          </a:xfrm>
          <a:prstGeom prst="rect">
            <a:avLst/>
          </a:prstGeom>
        </p:spPr>
      </p:pic>
      <p:pic>
        <p:nvPicPr>
          <p:cNvPr id="18" name="Graphic 17" descr="Caret Down with solid fill">
            <a:extLst>
              <a:ext uri="{FF2B5EF4-FFF2-40B4-BE49-F238E27FC236}">
                <a16:creationId xmlns:a16="http://schemas.microsoft.com/office/drawing/2014/main" id="{922003AD-35EC-9416-07D6-C17AD75FA70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4736575"/>
            <a:ext cx="914400" cy="914400"/>
          </a:xfrm>
          <a:prstGeom prst="rect">
            <a:avLst/>
          </a:prstGeom>
        </p:spPr>
      </p:pic>
      <p:graphicFrame>
        <p:nvGraphicFramePr>
          <p:cNvPr id="12" name="Table 13">
            <a:extLst>
              <a:ext uri="{FF2B5EF4-FFF2-40B4-BE49-F238E27FC236}">
                <a16:creationId xmlns:a16="http://schemas.microsoft.com/office/drawing/2014/main" id="{9F6527F4-D23A-62FC-5F91-B5CD5438477D}"/>
              </a:ext>
            </a:extLst>
          </p:cNvPr>
          <p:cNvGraphicFramePr>
            <a:graphicFrameLocks noGrp="1"/>
          </p:cNvGraphicFramePr>
          <p:nvPr>
            <p:extLst>
              <p:ext uri="{D42A27DB-BD31-4B8C-83A1-F6EECF244321}">
                <p14:modId xmlns:p14="http://schemas.microsoft.com/office/powerpoint/2010/main" val="2238171889"/>
              </p:ext>
            </p:extLst>
          </p:nvPr>
        </p:nvGraphicFramePr>
        <p:xfrm>
          <a:off x="900232" y="1932929"/>
          <a:ext cx="6064376" cy="3107509"/>
        </p:xfrm>
        <a:graphic>
          <a:graphicData uri="http://schemas.openxmlformats.org/drawingml/2006/table">
            <a:tbl>
              <a:tblPr firstRow="1" bandRow="1">
                <a:tableStyleId>{125E5076-3810-47DD-B79F-674D7AD40C01}</a:tableStyleId>
              </a:tblPr>
              <a:tblGrid>
                <a:gridCol w="1516094">
                  <a:extLst>
                    <a:ext uri="{9D8B030D-6E8A-4147-A177-3AD203B41FA5}">
                      <a16:colId xmlns:a16="http://schemas.microsoft.com/office/drawing/2014/main" val="3481748573"/>
                    </a:ext>
                  </a:extLst>
                </a:gridCol>
                <a:gridCol w="1516094">
                  <a:extLst>
                    <a:ext uri="{9D8B030D-6E8A-4147-A177-3AD203B41FA5}">
                      <a16:colId xmlns:a16="http://schemas.microsoft.com/office/drawing/2014/main" val="4187698258"/>
                    </a:ext>
                  </a:extLst>
                </a:gridCol>
                <a:gridCol w="1516094">
                  <a:extLst>
                    <a:ext uri="{9D8B030D-6E8A-4147-A177-3AD203B41FA5}">
                      <a16:colId xmlns:a16="http://schemas.microsoft.com/office/drawing/2014/main" val="4169174588"/>
                    </a:ext>
                  </a:extLst>
                </a:gridCol>
                <a:gridCol w="1516094">
                  <a:extLst>
                    <a:ext uri="{9D8B030D-6E8A-4147-A177-3AD203B41FA5}">
                      <a16:colId xmlns:a16="http://schemas.microsoft.com/office/drawing/2014/main" val="3343758053"/>
                    </a:ext>
                  </a:extLst>
                </a:gridCol>
              </a:tblGrid>
              <a:tr h="618977">
                <a:tc>
                  <a:txBody>
                    <a:bodyPr/>
                    <a:lstStyle/>
                    <a:p>
                      <a:pPr algn="l"/>
                      <a:endParaRPr lang="en-US"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Base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Inc (t&lt;18)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Inc  (t</a:t>
                      </a:r>
                      <a:r>
                        <a:rPr lang="en-AU"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a:t>
                      </a:r>
                      <a:r>
                        <a:rPr lang="en-US" dirty="0">
                          <a:latin typeface="Tahoma" panose="020B0604030504040204" pitchFamily="34" charset="0"/>
                          <a:ea typeface="Tahoma" panose="020B0604030504040204" pitchFamily="34" charset="0"/>
                          <a:cs typeface="Tahoma" panose="020B0604030504040204" pitchFamily="34" charset="0"/>
                        </a:rPr>
                        <a:t>18) (quadratic)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extLst>
                  <a:ext uri="{0D108BD9-81ED-4DB2-BD59-A6C34878D82A}">
                    <a16:rowId xmlns:a16="http://schemas.microsoft.com/office/drawing/2014/main" val="70809878"/>
                  </a:ext>
                </a:extLst>
              </a:tr>
              <a:tr h="618977">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Lily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2.444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0.0311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0.00251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377E7F"/>
                    </a:solidFill>
                  </a:tcPr>
                </a:tc>
                <a:extLst>
                  <a:ext uri="{0D108BD9-81ED-4DB2-BD59-A6C34878D82A}">
                    <a16:rowId xmlns:a16="http://schemas.microsoft.com/office/drawing/2014/main" val="4173224607"/>
                  </a:ext>
                </a:extLst>
              </a:tr>
              <a:tr h="618977">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Betty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2.454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0.0376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0.00255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6BA8A9"/>
                    </a:solidFill>
                  </a:tcPr>
                </a:tc>
                <a:extLst>
                  <a:ext uri="{0D108BD9-81ED-4DB2-BD59-A6C34878D82A}">
                    <a16:rowId xmlns:a16="http://schemas.microsoft.com/office/drawing/2014/main" val="1708122606"/>
                  </a:ext>
                </a:extLst>
              </a:tr>
              <a:tr h="618977">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Clover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2.715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0.0283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0.00318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377E7F"/>
                    </a:solidFill>
                  </a:tcPr>
                </a:tc>
                <a:extLst>
                  <a:ext uri="{0D108BD9-81ED-4DB2-BD59-A6C34878D82A}">
                    <a16:rowId xmlns:a16="http://schemas.microsoft.com/office/drawing/2014/main" val="3931820296"/>
                  </a:ext>
                </a:extLst>
              </a:tr>
              <a:tr h="610498">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Rosie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2.628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0.033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0.00297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6BA8A9"/>
                    </a:solidFill>
                  </a:tcPr>
                </a:tc>
                <a:extLst>
                  <a:ext uri="{0D108BD9-81ED-4DB2-BD59-A6C34878D82A}">
                    <a16:rowId xmlns:a16="http://schemas.microsoft.com/office/drawing/2014/main" val="1087195868"/>
                  </a:ext>
                </a:extLst>
              </a:tr>
            </a:tbl>
          </a:graphicData>
        </a:graphic>
      </p:graphicFrame>
      <p:pic>
        <p:nvPicPr>
          <p:cNvPr id="13" name="Audio 12">
            <a:hlinkClick r:id="" action="ppaction://media"/>
            <a:extLst>
              <a:ext uri="{FF2B5EF4-FFF2-40B4-BE49-F238E27FC236}">
                <a16:creationId xmlns:a16="http://schemas.microsoft.com/office/drawing/2014/main" id="{AC850B6A-3042-264E-5D09-A262A46B92A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84751610"/>
      </p:ext>
    </p:extLst>
  </p:cSld>
  <p:clrMapOvr>
    <a:masterClrMapping/>
  </p:clrMapOvr>
  <mc:AlternateContent xmlns:mc="http://schemas.openxmlformats.org/markup-compatibility/2006">
    <mc:Choice xmlns:p14="http://schemas.microsoft.com/office/powerpoint/2010/main" Requires="p14">
      <p:transition spd="slow" p14:dur="2000" advTm="8068"/>
    </mc:Choice>
    <mc:Fallback>
      <p:transition spd="slow" advTm="80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5B43015-FDC4-5142-46A0-4BF0679AA5FA}"/>
              </a:ext>
            </a:extLst>
          </p:cNvPr>
          <p:cNvSpPr/>
          <p:nvPr/>
        </p:nvSpPr>
        <p:spPr>
          <a:xfrm rot="16200000">
            <a:off x="7247081" y="2025504"/>
            <a:ext cx="6970426" cy="2919413"/>
          </a:xfrm>
          <a:prstGeom prst="rect">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STRATEGY</a:t>
            </a:r>
          </a:p>
        </p:txBody>
      </p:sp>
      <p:sp>
        <p:nvSpPr>
          <p:cNvPr id="4" name="TextBox 3">
            <a:extLst>
              <a:ext uri="{FF2B5EF4-FFF2-40B4-BE49-F238E27FC236}">
                <a16:creationId xmlns:a16="http://schemas.microsoft.com/office/drawing/2014/main" id="{9E490233-4C63-CBDC-6FAB-7E171EC424DB}"/>
              </a:ext>
            </a:extLst>
          </p:cNvPr>
          <p:cNvSpPr txBox="1"/>
          <p:nvPr/>
        </p:nvSpPr>
        <p:spPr>
          <a:xfrm>
            <a:off x="10731773" y="4290980"/>
            <a:ext cx="130419" cy="369332"/>
          </a:xfrm>
          <a:prstGeom prst="rect">
            <a:avLst/>
          </a:prstGeom>
          <a:noFill/>
        </p:spPr>
        <p:txBody>
          <a:bodyPr wrap="square" rtlCol="0">
            <a:spAutoFit/>
          </a:bodyPr>
          <a:lstStyle/>
          <a:p>
            <a:endParaRPr lang="en-US" dirty="0"/>
          </a:p>
        </p:txBody>
      </p:sp>
      <p:sp>
        <p:nvSpPr>
          <p:cNvPr id="10" name="Rounded Rectangle 9">
            <a:extLst>
              <a:ext uri="{FF2B5EF4-FFF2-40B4-BE49-F238E27FC236}">
                <a16:creationId xmlns:a16="http://schemas.microsoft.com/office/drawing/2014/main" id="{ED6489B5-2BCF-05BA-B8C0-D2303E0905AE}"/>
              </a:ext>
            </a:extLst>
          </p:cNvPr>
          <p:cNvSpPr/>
          <p:nvPr/>
        </p:nvSpPr>
        <p:spPr>
          <a:xfrm>
            <a:off x="8411964" y="412798"/>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ROSIE</a:t>
            </a:r>
            <a:endParaRPr lang="en-US" b="1" dirty="0">
              <a:latin typeface="Tahoma" panose="020B0604030504040204" pitchFamily="34" charset="0"/>
              <a:ea typeface="Tahoma" panose="020B0604030504040204" pitchFamily="34" charset="0"/>
              <a:cs typeface="Tahoma" panose="020B0604030504040204" pitchFamily="34" charset="0"/>
            </a:endParaRPr>
          </a:p>
        </p:txBody>
      </p:sp>
      <p:sp>
        <p:nvSpPr>
          <p:cNvPr id="6" name="Rounded Rectangle 5">
            <a:extLst>
              <a:ext uri="{FF2B5EF4-FFF2-40B4-BE49-F238E27FC236}">
                <a16:creationId xmlns:a16="http://schemas.microsoft.com/office/drawing/2014/main" id="{73260F4B-9D52-2207-B796-F6FE97C7190B}"/>
              </a:ext>
            </a:extLst>
          </p:cNvPr>
          <p:cNvSpPr/>
          <p:nvPr/>
        </p:nvSpPr>
        <p:spPr>
          <a:xfrm>
            <a:off x="8411964" y="2126889"/>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CLOVER</a:t>
            </a:r>
          </a:p>
        </p:txBody>
      </p:sp>
      <p:sp>
        <p:nvSpPr>
          <p:cNvPr id="7" name="Rounded Rectangle 6">
            <a:extLst>
              <a:ext uri="{FF2B5EF4-FFF2-40B4-BE49-F238E27FC236}">
                <a16:creationId xmlns:a16="http://schemas.microsoft.com/office/drawing/2014/main" id="{A8781934-6DF5-A465-B62E-6A5BCBD35617}"/>
              </a:ext>
            </a:extLst>
          </p:cNvPr>
          <p:cNvSpPr/>
          <p:nvPr/>
        </p:nvSpPr>
        <p:spPr>
          <a:xfrm>
            <a:off x="8411964" y="3840980"/>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BETTY</a:t>
            </a:r>
          </a:p>
        </p:txBody>
      </p:sp>
      <p:sp>
        <p:nvSpPr>
          <p:cNvPr id="8" name="Rounded Rectangle 7">
            <a:extLst>
              <a:ext uri="{FF2B5EF4-FFF2-40B4-BE49-F238E27FC236}">
                <a16:creationId xmlns:a16="http://schemas.microsoft.com/office/drawing/2014/main" id="{6DDD1CB7-B108-9B39-B577-4582BE9F703B}"/>
              </a:ext>
            </a:extLst>
          </p:cNvPr>
          <p:cNvSpPr/>
          <p:nvPr/>
        </p:nvSpPr>
        <p:spPr>
          <a:xfrm>
            <a:off x="8411964" y="5555072"/>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LILY</a:t>
            </a:r>
            <a:endParaRPr lang="en-US" b="1" dirty="0">
              <a:latin typeface="Tahoma" panose="020B0604030504040204" pitchFamily="34" charset="0"/>
              <a:ea typeface="Tahoma" panose="020B0604030504040204" pitchFamily="34" charset="0"/>
              <a:cs typeface="Tahoma" panose="020B0604030504040204" pitchFamily="34" charset="0"/>
            </a:endParaRPr>
          </a:p>
        </p:txBody>
      </p:sp>
      <p:pic>
        <p:nvPicPr>
          <p:cNvPr id="16" name="Graphic 15" descr="Caret Down with solid fill">
            <a:extLst>
              <a:ext uri="{FF2B5EF4-FFF2-40B4-BE49-F238E27FC236}">
                <a16:creationId xmlns:a16="http://schemas.microsoft.com/office/drawing/2014/main" id="{2D0A0025-2203-54BA-3B3A-E6DFA819B69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1262643"/>
            <a:ext cx="914400" cy="914400"/>
          </a:xfrm>
          <a:prstGeom prst="rect">
            <a:avLst/>
          </a:prstGeom>
        </p:spPr>
      </p:pic>
      <p:pic>
        <p:nvPicPr>
          <p:cNvPr id="17" name="Graphic 16" descr="Caret Down with solid fill">
            <a:extLst>
              <a:ext uri="{FF2B5EF4-FFF2-40B4-BE49-F238E27FC236}">
                <a16:creationId xmlns:a16="http://schemas.microsoft.com/office/drawing/2014/main" id="{249D2091-18B6-D30B-56B0-2772FA3CF05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3055821"/>
            <a:ext cx="914400" cy="914400"/>
          </a:xfrm>
          <a:prstGeom prst="rect">
            <a:avLst/>
          </a:prstGeom>
        </p:spPr>
      </p:pic>
      <p:pic>
        <p:nvPicPr>
          <p:cNvPr id="18" name="Graphic 17" descr="Caret Down with solid fill">
            <a:extLst>
              <a:ext uri="{FF2B5EF4-FFF2-40B4-BE49-F238E27FC236}">
                <a16:creationId xmlns:a16="http://schemas.microsoft.com/office/drawing/2014/main" id="{922003AD-35EC-9416-07D6-C17AD75FA70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4736575"/>
            <a:ext cx="914400" cy="914400"/>
          </a:xfrm>
          <a:prstGeom prst="rect">
            <a:avLst/>
          </a:prstGeom>
        </p:spPr>
      </p:pic>
      <p:graphicFrame>
        <p:nvGraphicFramePr>
          <p:cNvPr id="12" name="Table 13">
            <a:extLst>
              <a:ext uri="{FF2B5EF4-FFF2-40B4-BE49-F238E27FC236}">
                <a16:creationId xmlns:a16="http://schemas.microsoft.com/office/drawing/2014/main" id="{9F6527F4-D23A-62FC-5F91-B5CD5438477D}"/>
              </a:ext>
            </a:extLst>
          </p:cNvPr>
          <p:cNvGraphicFramePr>
            <a:graphicFrameLocks noGrp="1"/>
          </p:cNvGraphicFramePr>
          <p:nvPr/>
        </p:nvGraphicFramePr>
        <p:xfrm>
          <a:off x="900232" y="1932929"/>
          <a:ext cx="6064376" cy="3107509"/>
        </p:xfrm>
        <a:graphic>
          <a:graphicData uri="http://schemas.openxmlformats.org/drawingml/2006/table">
            <a:tbl>
              <a:tblPr firstRow="1" bandRow="1">
                <a:tableStyleId>{125E5076-3810-47DD-B79F-674D7AD40C01}</a:tableStyleId>
              </a:tblPr>
              <a:tblGrid>
                <a:gridCol w="1516094">
                  <a:extLst>
                    <a:ext uri="{9D8B030D-6E8A-4147-A177-3AD203B41FA5}">
                      <a16:colId xmlns:a16="http://schemas.microsoft.com/office/drawing/2014/main" val="3481748573"/>
                    </a:ext>
                  </a:extLst>
                </a:gridCol>
                <a:gridCol w="1516094">
                  <a:extLst>
                    <a:ext uri="{9D8B030D-6E8A-4147-A177-3AD203B41FA5}">
                      <a16:colId xmlns:a16="http://schemas.microsoft.com/office/drawing/2014/main" val="4187698258"/>
                    </a:ext>
                  </a:extLst>
                </a:gridCol>
                <a:gridCol w="1516094">
                  <a:extLst>
                    <a:ext uri="{9D8B030D-6E8A-4147-A177-3AD203B41FA5}">
                      <a16:colId xmlns:a16="http://schemas.microsoft.com/office/drawing/2014/main" val="4169174588"/>
                    </a:ext>
                  </a:extLst>
                </a:gridCol>
                <a:gridCol w="1516094">
                  <a:extLst>
                    <a:ext uri="{9D8B030D-6E8A-4147-A177-3AD203B41FA5}">
                      <a16:colId xmlns:a16="http://schemas.microsoft.com/office/drawing/2014/main" val="3343758053"/>
                    </a:ext>
                  </a:extLst>
                </a:gridCol>
              </a:tblGrid>
              <a:tr h="618977">
                <a:tc>
                  <a:txBody>
                    <a:bodyPr/>
                    <a:lstStyle/>
                    <a:p>
                      <a:pPr algn="l"/>
                      <a:endParaRPr lang="en-US"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Base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Inc (t&lt;18)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Inc  (t</a:t>
                      </a:r>
                      <a:r>
                        <a:rPr lang="en-AU" sz="1800" b="0" i="0" kern="1200" dirty="0">
                          <a:solidFill>
                            <a:schemeClr val="lt1"/>
                          </a:solidFill>
                          <a:effectLst/>
                          <a:latin typeface="Tahoma" panose="020B0604030504040204" pitchFamily="34" charset="0"/>
                          <a:ea typeface="Tahoma" panose="020B0604030504040204" pitchFamily="34" charset="0"/>
                          <a:cs typeface="Tahoma" panose="020B0604030504040204" pitchFamily="34" charset="0"/>
                        </a:rPr>
                        <a:t>≥</a:t>
                      </a:r>
                      <a:r>
                        <a:rPr lang="en-US" dirty="0">
                          <a:latin typeface="Tahoma" panose="020B0604030504040204" pitchFamily="34" charset="0"/>
                          <a:ea typeface="Tahoma" panose="020B0604030504040204" pitchFamily="34" charset="0"/>
                          <a:cs typeface="Tahoma" panose="020B0604030504040204" pitchFamily="34" charset="0"/>
                        </a:rPr>
                        <a:t>18) (quadratic)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30303"/>
                    </a:solidFill>
                  </a:tcPr>
                </a:tc>
                <a:extLst>
                  <a:ext uri="{0D108BD9-81ED-4DB2-BD59-A6C34878D82A}">
                    <a16:rowId xmlns:a16="http://schemas.microsoft.com/office/drawing/2014/main" val="70809878"/>
                  </a:ext>
                </a:extLst>
              </a:tr>
              <a:tr h="618977">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Lily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2.444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0.0311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0.00251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377E7F"/>
                    </a:solidFill>
                  </a:tcPr>
                </a:tc>
                <a:extLst>
                  <a:ext uri="{0D108BD9-81ED-4DB2-BD59-A6C34878D82A}">
                    <a16:rowId xmlns:a16="http://schemas.microsoft.com/office/drawing/2014/main" val="4173224607"/>
                  </a:ext>
                </a:extLst>
              </a:tr>
              <a:tr h="618977">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Betty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2.454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0.0376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0.00255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6BA8A9"/>
                    </a:solidFill>
                  </a:tcPr>
                </a:tc>
                <a:extLst>
                  <a:ext uri="{0D108BD9-81ED-4DB2-BD59-A6C34878D82A}">
                    <a16:rowId xmlns:a16="http://schemas.microsoft.com/office/drawing/2014/main" val="1708122606"/>
                  </a:ext>
                </a:extLst>
              </a:tr>
              <a:tr h="618977">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Clover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2.715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0.0283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377E7F"/>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0.00318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377E7F"/>
                    </a:solidFill>
                  </a:tcPr>
                </a:tc>
                <a:extLst>
                  <a:ext uri="{0D108BD9-81ED-4DB2-BD59-A6C34878D82A}">
                    <a16:rowId xmlns:a16="http://schemas.microsoft.com/office/drawing/2014/main" val="3931820296"/>
                  </a:ext>
                </a:extLst>
              </a:tr>
              <a:tr h="610498">
                <a:tc>
                  <a:txBody>
                    <a:bodyPr/>
                    <a:lstStyle/>
                    <a:p>
                      <a:pPr algn="l"/>
                      <a:r>
                        <a:rPr lang="en-US" b="1" dirty="0">
                          <a:latin typeface="Tahoma" panose="020B0604030504040204" pitchFamily="34" charset="0"/>
                          <a:ea typeface="Tahoma" panose="020B0604030504040204" pitchFamily="34" charset="0"/>
                          <a:cs typeface="Tahoma" panose="020B0604030504040204" pitchFamily="34" charset="0"/>
                        </a:rPr>
                        <a:t>Rosie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030303"/>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2.628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0.033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6BA8A9"/>
                    </a:solidFill>
                  </a:tcPr>
                </a:tc>
                <a:tc>
                  <a:txBody>
                    <a:bodyPr/>
                    <a:lstStyle/>
                    <a:p>
                      <a:pPr algn="l"/>
                      <a:r>
                        <a:rPr lang="en-US" dirty="0">
                          <a:latin typeface="Tahoma" panose="020B0604030504040204" pitchFamily="34" charset="0"/>
                          <a:ea typeface="Tahoma" panose="020B0604030504040204" pitchFamily="34" charset="0"/>
                          <a:cs typeface="Tahoma" panose="020B0604030504040204" pitchFamily="34" charset="0"/>
                        </a:rPr>
                        <a:t>0.00297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6BA8A9"/>
                    </a:solidFill>
                  </a:tcPr>
                </a:tc>
                <a:extLst>
                  <a:ext uri="{0D108BD9-81ED-4DB2-BD59-A6C34878D82A}">
                    <a16:rowId xmlns:a16="http://schemas.microsoft.com/office/drawing/2014/main" val="1087195868"/>
                  </a:ext>
                </a:extLst>
              </a:tr>
            </a:tbl>
          </a:graphicData>
        </a:graphic>
      </p:graphicFrame>
      <p:sp>
        <p:nvSpPr>
          <p:cNvPr id="3" name="Content Placeholder 2">
            <a:extLst>
              <a:ext uri="{FF2B5EF4-FFF2-40B4-BE49-F238E27FC236}">
                <a16:creationId xmlns:a16="http://schemas.microsoft.com/office/drawing/2014/main" id="{64B64B14-7FA1-EA0B-3FD2-7B774ADB6594}"/>
              </a:ext>
            </a:extLst>
          </p:cNvPr>
          <p:cNvSpPr txBox="1">
            <a:spLocks/>
          </p:cNvSpPr>
          <p:nvPr/>
        </p:nvSpPr>
        <p:spPr>
          <a:xfrm>
            <a:off x="10563582" y="599030"/>
            <a:ext cx="2316932" cy="726256"/>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chemeClr val="tx1">
                    <a:lumMod val="65000"/>
                  </a:schemeClr>
                </a:solidFill>
              </a:rPr>
              <a:t>WEEK 18?</a:t>
            </a:r>
          </a:p>
        </p:txBody>
      </p:sp>
      <p:pic>
        <p:nvPicPr>
          <p:cNvPr id="5" name="Audio 4">
            <a:hlinkClick r:id="" action="ppaction://media"/>
            <a:extLst>
              <a:ext uri="{FF2B5EF4-FFF2-40B4-BE49-F238E27FC236}">
                <a16:creationId xmlns:a16="http://schemas.microsoft.com/office/drawing/2014/main" id="{65A56206-5EE2-C763-8639-46C6673BECB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218888966"/>
      </p:ext>
    </p:extLst>
  </p:cSld>
  <p:clrMapOvr>
    <a:masterClrMapping/>
  </p:clrMapOvr>
  <mc:AlternateContent xmlns:mc="http://schemas.openxmlformats.org/markup-compatibility/2006">
    <mc:Choice xmlns:p14="http://schemas.microsoft.com/office/powerpoint/2010/main" Requires="p14">
      <p:transition spd="slow" p14:dur="2000" advTm="16393"/>
    </mc:Choice>
    <mc:Fallback>
      <p:transition spd="slow" advTm="16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STRATEGY</a:t>
            </a:r>
          </a:p>
        </p:txBody>
      </p:sp>
      <p:sp>
        <p:nvSpPr>
          <p:cNvPr id="5" name="Rectangle 4">
            <a:extLst>
              <a:ext uri="{FF2B5EF4-FFF2-40B4-BE49-F238E27FC236}">
                <a16:creationId xmlns:a16="http://schemas.microsoft.com/office/drawing/2014/main" id="{BC339C7D-99FC-A2F2-A5FE-0229910E6839}"/>
              </a:ext>
            </a:extLst>
          </p:cNvPr>
          <p:cNvSpPr/>
          <p:nvPr/>
        </p:nvSpPr>
        <p:spPr>
          <a:xfrm rot="16200000">
            <a:off x="7247081" y="2025504"/>
            <a:ext cx="6970426" cy="2919413"/>
          </a:xfrm>
          <a:prstGeom prst="rect">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E474A50-4F87-2FCC-3892-3CBD73752958}"/>
              </a:ext>
            </a:extLst>
          </p:cNvPr>
          <p:cNvSpPr txBox="1"/>
          <p:nvPr/>
        </p:nvSpPr>
        <p:spPr>
          <a:xfrm>
            <a:off x="10731773" y="4290980"/>
            <a:ext cx="130419" cy="369332"/>
          </a:xfrm>
          <a:prstGeom prst="rect">
            <a:avLst/>
          </a:prstGeom>
          <a:noFill/>
        </p:spPr>
        <p:txBody>
          <a:bodyPr wrap="square" rtlCol="0">
            <a:spAutoFit/>
          </a:bodyPr>
          <a:lstStyle/>
          <a:p>
            <a:endParaRPr lang="en-US" dirty="0"/>
          </a:p>
        </p:txBody>
      </p:sp>
      <p:sp>
        <p:nvSpPr>
          <p:cNvPr id="12" name="Rounded Rectangle 11">
            <a:extLst>
              <a:ext uri="{FF2B5EF4-FFF2-40B4-BE49-F238E27FC236}">
                <a16:creationId xmlns:a16="http://schemas.microsoft.com/office/drawing/2014/main" id="{81EC5277-15C9-34CF-5091-55CB78B2E04A}"/>
              </a:ext>
            </a:extLst>
          </p:cNvPr>
          <p:cNvSpPr/>
          <p:nvPr/>
        </p:nvSpPr>
        <p:spPr>
          <a:xfrm>
            <a:off x="8411964" y="412798"/>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ROSIE</a:t>
            </a:r>
            <a:endParaRPr lang="en-US" b="1" dirty="0">
              <a:latin typeface="Tahoma" panose="020B0604030504040204" pitchFamily="34" charset="0"/>
              <a:ea typeface="Tahoma" panose="020B0604030504040204" pitchFamily="34" charset="0"/>
              <a:cs typeface="Tahoma" panose="020B0604030504040204" pitchFamily="34" charset="0"/>
            </a:endParaRPr>
          </a:p>
        </p:txBody>
      </p:sp>
      <p:sp>
        <p:nvSpPr>
          <p:cNvPr id="14" name="Rounded Rectangle 13">
            <a:extLst>
              <a:ext uri="{FF2B5EF4-FFF2-40B4-BE49-F238E27FC236}">
                <a16:creationId xmlns:a16="http://schemas.microsoft.com/office/drawing/2014/main" id="{AAC7E0BD-CB24-866A-51BE-BEFF9E73BD24}"/>
              </a:ext>
            </a:extLst>
          </p:cNvPr>
          <p:cNvSpPr/>
          <p:nvPr/>
        </p:nvSpPr>
        <p:spPr>
          <a:xfrm>
            <a:off x="8411964" y="2126889"/>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CLOVER</a:t>
            </a:r>
          </a:p>
        </p:txBody>
      </p:sp>
      <p:sp>
        <p:nvSpPr>
          <p:cNvPr id="15" name="Rounded Rectangle 14">
            <a:extLst>
              <a:ext uri="{FF2B5EF4-FFF2-40B4-BE49-F238E27FC236}">
                <a16:creationId xmlns:a16="http://schemas.microsoft.com/office/drawing/2014/main" id="{AD536EED-ED0D-FB57-A0CA-B4DD83531DB6}"/>
              </a:ext>
            </a:extLst>
          </p:cNvPr>
          <p:cNvSpPr/>
          <p:nvPr/>
        </p:nvSpPr>
        <p:spPr>
          <a:xfrm>
            <a:off x="8411964" y="3840980"/>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BETTY</a:t>
            </a:r>
          </a:p>
        </p:txBody>
      </p:sp>
      <p:sp>
        <p:nvSpPr>
          <p:cNvPr id="22" name="Rounded Rectangle 21">
            <a:extLst>
              <a:ext uri="{FF2B5EF4-FFF2-40B4-BE49-F238E27FC236}">
                <a16:creationId xmlns:a16="http://schemas.microsoft.com/office/drawing/2014/main" id="{D31EA060-1B80-C6BB-8FFB-3AF0657EC1CF}"/>
              </a:ext>
            </a:extLst>
          </p:cNvPr>
          <p:cNvSpPr/>
          <p:nvPr/>
        </p:nvSpPr>
        <p:spPr>
          <a:xfrm>
            <a:off x="8411964" y="5555072"/>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LILY</a:t>
            </a:r>
            <a:endParaRPr lang="en-US" b="1" dirty="0">
              <a:latin typeface="Tahoma" panose="020B0604030504040204" pitchFamily="34" charset="0"/>
              <a:ea typeface="Tahoma" panose="020B0604030504040204" pitchFamily="34" charset="0"/>
              <a:cs typeface="Tahoma" panose="020B0604030504040204" pitchFamily="34" charset="0"/>
            </a:endParaRPr>
          </a:p>
        </p:txBody>
      </p:sp>
      <p:pic>
        <p:nvPicPr>
          <p:cNvPr id="23" name="Graphic 22" descr="Caret Down with solid fill">
            <a:extLst>
              <a:ext uri="{FF2B5EF4-FFF2-40B4-BE49-F238E27FC236}">
                <a16:creationId xmlns:a16="http://schemas.microsoft.com/office/drawing/2014/main" id="{AEA7BF2C-FD6B-6F11-1A18-CE797B3C754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1262643"/>
            <a:ext cx="914400" cy="914400"/>
          </a:xfrm>
          <a:prstGeom prst="rect">
            <a:avLst/>
          </a:prstGeom>
        </p:spPr>
      </p:pic>
      <p:pic>
        <p:nvPicPr>
          <p:cNvPr id="24" name="Graphic 23" descr="Caret Down with solid fill">
            <a:extLst>
              <a:ext uri="{FF2B5EF4-FFF2-40B4-BE49-F238E27FC236}">
                <a16:creationId xmlns:a16="http://schemas.microsoft.com/office/drawing/2014/main" id="{99DC995F-5012-66A6-5445-430E1F26D30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3055821"/>
            <a:ext cx="914400" cy="914400"/>
          </a:xfrm>
          <a:prstGeom prst="rect">
            <a:avLst/>
          </a:prstGeom>
        </p:spPr>
      </p:pic>
      <p:pic>
        <p:nvPicPr>
          <p:cNvPr id="25" name="Graphic 24" descr="Caret Down with solid fill">
            <a:extLst>
              <a:ext uri="{FF2B5EF4-FFF2-40B4-BE49-F238E27FC236}">
                <a16:creationId xmlns:a16="http://schemas.microsoft.com/office/drawing/2014/main" id="{3422D110-E31B-7E74-48ED-692F7F16B68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4736575"/>
            <a:ext cx="914400" cy="914400"/>
          </a:xfrm>
          <a:prstGeom prst="rect">
            <a:avLst/>
          </a:prstGeom>
        </p:spPr>
      </p:pic>
      <p:sp>
        <p:nvSpPr>
          <p:cNvPr id="28" name="Content Placeholder 2">
            <a:extLst>
              <a:ext uri="{FF2B5EF4-FFF2-40B4-BE49-F238E27FC236}">
                <a16:creationId xmlns:a16="http://schemas.microsoft.com/office/drawing/2014/main" id="{9DB1CD54-BEDA-0FE4-9C44-EAE414D28FCE}"/>
              </a:ext>
            </a:extLst>
          </p:cNvPr>
          <p:cNvSpPr>
            <a:spLocks noGrp="1"/>
          </p:cNvSpPr>
          <p:nvPr>
            <p:ph idx="13"/>
          </p:nvPr>
        </p:nvSpPr>
        <p:spPr>
          <a:xfrm>
            <a:off x="695999" y="1328104"/>
            <a:ext cx="7246779" cy="4173285"/>
          </a:xfrm>
        </p:spPr>
        <p:txBody>
          <a:bodyPr>
            <a:normAutofit/>
          </a:bodyPr>
          <a:lstStyle/>
          <a:p>
            <a:pPr marL="0" indent="0">
              <a:buNone/>
            </a:pPr>
            <a:r>
              <a:rPr lang="en-US" dirty="0"/>
              <a:t>We first determine the threshold for grass required at the beginning of each week to ensure that the maximum amount of extra feed can be given to the herd and converted to milk for profit.</a:t>
            </a:r>
          </a:p>
        </p:txBody>
      </p:sp>
      <p:pic>
        <p:nvPicPr>
          <p:cNvPr id="30" name="Audio 29">
            <a:hlinkClick r:id="" action="ppaction://media"/>
            <a:extLst>
              <a:ext uri="{FF2B5EF4-FFF2-40B4-BE49-F238E27FC236}">
                <a16:creationId xmlns:a16="http://schemas.microsoft.com/office/drawing/2014/main" id="{B20478D1-EE11-605F-863D-799A85E24D5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60252810"/>
      </p:ext>
    </p:extLst>
  </p:cSld>
  <p:clrMapOvr>
    <a:masterClrMapping/>
  </p:clrMapOvr>
  <mc:AlternateContent xmlns:mc="http://schemas.openxmlformats.org/markup-compatibility/2006">
    <mc:Choice xmlns:p14="http://schemas.microsoft.com/office/powerpoint/2010/main" Requires="p14">
      <p:transition spd="slow" p14:dur="2000" advTm="7778"/>
    </mc:Choice>
    <mc:Fallback>
      <p:transition spd="slow" advTm="7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STRATEGY</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5999" y="1328104"/>
            <a:ext cx="7246779" cy="4173285"/>
          </a:xfrm>
        </p:spPr>
        <p:txBody>
          <a:bodyPr>
            <a:normAutofit/>
          </a:bodyPr>
          <a:lstStyle/>
          <a:p>
            <a:pPr marL="0" indent="0">
              <a:buNone/>
            </a:pPr>
            <a:r>
              <a:rPr lang="en-US" dirty="0"/>
              <a:t>We first determine the threshold for grass required at the beginning of each week to ensure that the maximum amount of extra feed can be given to the herd and converted to milk for profit. </a:t>
            </a:r>
          </a:p>
          <a:p>
            <a:pPr marL="0" indent="0">
              <a:buNone/>
            </a:pPr>
            <a:endParaRPr lang="en-US" dirty="0"/>
          </a:p>
          <a:p>
            <a:pPr marL="0" indent="0">
              <a:buNone/>
            </a:pPr>
            <a:r>
              <a:rPr lang="en-US" dirty="0"/>
              <a:t>This model reveals that cows in the herd should be dried in the order shown at these weeks. </a:t>
            </a:r>
          </a:p>
        </p:txBody>
      </p:sp>
      <p:sp>
        <p:nvSpPr>
          <p:cNvPr id="5" name="Rectangle 4">
            <a:extLst>
              <a:ext uri="{FF2B5EF4-FFF2-40B4-BE49-F238E27FC236}">
                <a16:creationId xmlns:a16="http://schemas.microsoft.com/office/drawing/2014/main" id="{A89F63E7-8358-867F-17F0-BFEDD92DCA94}"/>
              </a:ext>
            </a:extLst>
          </p:cNvPr>
          <p:cNvSpPr/>
          <p:nvPr/>
        </p:nvSpPr>
        <p:spPr>
          <a:xfrm rot="16200000">
            <a:off x="7247081" y="2025504"/>
            <a:ext cx="6970426" cy="2919413"/>
          </a:xfrm>
          <a:prstGeom prst="rect">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84FBD23-D768-350E-2F72-D0D028376E14}"/>
              </a:ext>
            </a:extLst>
          </p:cNvPr>
          <p:cNvSpPr txBox="1"/>
          <p:nvPr/>
        </p:nvSpPr>
        <p:spPr>
          <a:xfrm>
            <a:off x="10731773" y="4290980"/>
            <a:ext cx="130419" cy="369332"/>
          </a:xfrm>
          <a:prstGeom prst="rect">
            <a:avLst/>
          </a:prstGeom>
          <a:noFill/>
        </p:spPr>
        <p:txBody>
          <a:bodyPr wrap="square" rtlCol="0">
            <a:spAutoFit/>
          </a:bodyPr>
          <a:lstStyle/>
          <a:p>
            <a:endParaRPr lang="en-US" dirty="0"/>
          </a:p>
        </p:txBody>
      </p:sp>
      <p:sp>
        <p:nvSpPr>
          <p:cNvPr id="12" name="Rounded Rectangle 11">
            <a:extLst>
              <a:ext uri="{FF2B5EF4-FFF2-40B4-BE49-F238E27FC236}">
                <a16:creationId xmlns:a16="http://schemas.microsoft.com/office/drawing/2014/main" id="{5167B36B-06B7-7994-30E1-BAD565102E9F}"/>
              </a:ext>
            </a:extLst>
          </p:cNvPr>
          <p:cNvSpPr/>
          <p:nvPr/>
        </p:nvSpPr>
        <p:spPr>
          <a:xfrm>
            <a:off x="8411964" y="412798"/>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ROSIE</a:t>
            </a:r>
            <a:endParaRPr lang="en-US" b="1" dirty="0">
              <a:latin typeface="Tahoma" panose="020B0604030504040204" pitchFamily="34" charset="0"/>
              <a:ea typeface="Tahoma" panose="020B0604030504040204" pitchFamily="34" charset="0"/>
              <a:cs typeface="Tahoma" panose="020B0604030504040204" pitchFamily="34" charset="0"/>
            </a:endParaRPr>
          </a:p>
        </p:txBody>
      </p:sp>
      <p:sp>
        <p:nvSpPr>
          <p:cNvPr id="14" name="Rounded Rectangle 13">
            <a:extLst>
              <a:ext uri="{FF2B5EF4-FFF2-40B4-BE49-F238E27FC236}">
                <a16:creationId xmlns:a16="http://schemas.microsoft.com/office/drawing/2014/main" id="{BADB437B-08D7-F1B8-9A80-CD106B326C8C}"/>
              </a:ext>
            </a:extLst>
          </p:cNvPr>
          <p:cNvSpPr/>
          <p:nvPr/>
        </p:nvSpPr>
        <p:spPr>
          <a:xfrm>
            <a:off x="8411964" y="2126889"/>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CLOVER</a:t>
            </a:r>
          </a:p>
        </p:txBody>
      </p:sp>
      <p:sp>
        <p:nvSpPr>
          <p:cNvPr id="15" name="Rounded Rectangle 14">
            <a:extLst>
              <a:ext uri="{FF2B5EF4-FFF2-40B4-BE49-F238E27FC236}">
                <a16:creationId xmlns:a16="http://schemas.microsoft.com/office/drawing/2014/main" id="{D2145530-45BF-3611-1A02-451B9D2BD83F}"/>
              </a:ext>
            </a:extLst>
          </p:cNvPr>
          <p:cNvSpPr/>
          <p:nvPr/>
        </p:nvSpPr>
        <p:spPr>
          <a:xfrm>
            <a:off x="8411964" y="3840980"/>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BETTY</a:t>
            </a:r>
          </a:p>
        </p:txBody>
      </p:sp>
      <p:sp>
        <p:nvSpPr>
          <p:cNvPr id="22" name="Rounded Rectangle 21">
            <a:extLst>
              <a:ext uri="{FF2B5EF4-FFF2-40B4-BE49-F238E27FC236}">
                <a16:creationId xmlns:a16="http://schemas.microsoft.com/office/drawing/2014/main" id="{C5C6E2BC-D472-F956-116A-D5972F46C774}"/>
              </a:ext>
            </a:extLst>
          </p:cNvPr>
          <p:cNvSpPr/>
          <p:nvPr/>
        </p:nvSpPr>
        <p:spPr>
          <a:xfrm>
            <a:off x="8411964" y="5555072"/>
            <a:ext cx="1980000" cy="900000"/>
          </a:xfrm>
          <a:prstGeom prst="roundRect">
            <a:avLst>
              <a:gd name="adj" fmla="val 31743"/>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Tahoma" panose="020B0604030504040204" pitchFamily="34" charset="0"/>
                <a:ea typeface="Tahoma" panose="020B0604030504040204" pitchFamily="34" charset="0"/>
                <a:cs typeface="Tahoma" panose="020B0604030504040204" pitchFamily="34" charset="0"/>
              </a:rPr>
              <a:t>LILY</a:t>
            </a:r>
            <a:endParaRPr lang="en-US" b="1" dirty="0">
              <a:latin typeface="Tahoma" panose="020B0604030504040204" pitchFamily="34" charset="0"/>
              <a:ea typeface="Tahoma" panose="020B0604030504040204" pitchFamily="34" charset="0"/>
              <a:cs typeface="Tahoma" panose="020B0604030504040204" pitchFamily="34" charset="0"/>
            </a:endParaRPr>
          </a:p>
        </p:txBody>
      </p:sp>
      <p:pic>
        <p:nvPicPr>
          <p:cNvPr id="23" name="Graphic 22" descr="Caret Down with solid fill">
            <a:extLst>
              <a:ext uri="{FF2B5EF4-FFF2-40B4-BE49-F238E27FC236}">
                <a16:creationId xmlns:a16="http://schemas.microsoft.com/office/drawing/2014/main" id="{A7CB1699-9D4E-5E81-7CFC-1D366DE93CB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1262643"/>
            <a:ext cx="914400" cy="914400"/>
          </a:xfrm>
          <a:prstGeom prst="rect">
            <a:avLst/>
          </a:prstGeom>
        </p:spPr>
      </p:pic>
      <p:pic>
        <p:nvPicPr>
          <p:cNvPr id="24" name="Graphic 23" descr="Caret Down with solid fill">
            <a:extLst>
              <a:ext uri="{FF2B5EF4-FFF2-40B4-BE49-F238E27FC236}">
                <a16:creationId xmlns:a16="http://schemas.microsoft.com/office/drawing/2014/main" id="{565B3191-8B7E-A803-7C8D-20678B22ED1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3055821"/>
            <a:ext cx="914400" cy="914400"/>
          </a:xfrm>
          <a:prstGeom prst="rect">
            <a:avLst/>
          </a:prstGeom>
        </p:spPr>
      </p:pic>
      <p:pic>
        <p:nvPicPr>
          <p:cNvPr id="25" name="Graphic 24" descr="Caret Down with solid fill">
            <a:extLst>
              <a:ext uri="{FF2B5EF4-FFF2-40B4-BE49-F238E27FC236}">
                <a16:creationId xmlns:a16="http://schemas.microsoft.com/office/drawing/2014/main" id="{AABFDF0C-6EA8-0DAD-3E0C-0623C8A8EE5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44764" y="4736575"/>
            <a:ext cx="914400" cy="914400"/>
          </a:xfrm>
          <a:prstGeom prst="rect">
            <a:avLst/>
          </a:prstGeom>
        </p:spPr>
      </p:pic>
      <p:sp>
        <p:nvSpPr>
          <p:cNvPr id="26" name="Content Placeholder 2">
            <a:extLst>
              <a:ext uri="{FF2B5EF4-FFF2-40B4-BE49-F238E27FC236}">
                <a16:creationId xmlns:a16="http://schemas.microsoft.com/office/drawing/2014/main" id="{BC3258EC-8EDE-8AB7-0CC8-40DDA331F0B7}"/>
              </a:ext>
            </a:extLst>
          </p:cNvPr>
          <p:cNvSpPr txBox="1">
            <a:spLocks/>
          </p:cNvSpPr>
          <p:nvPr/>
        </p:nvSpPr>
        <p:spPr>
          <a:xfrm>
            <a:off x="10558196" y="689086"/>
            <a:ext cx="2316932" cy="726256"/>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chemeClr val="tx1">
                    <a:lumMod val="65000"/>
                  </a:schemeClr>
                </a:solidFill>
              </a:rPr>
              <a:t>WEEK 18</a:t>
            </a:r>
          </a:p>
        </p:txBody>
      </p:sp>
      <p:sp>
        <p:nvSpPr>
          <p:cNvPr id="27" name="Content Placeholder 2">
            <a:extLst>
              <a:ext uri="{FF2B5EF4-FFF2-40B4-BE49-F238E27FC236}">
                <a16:creationId xmlns:a16="http://schemas.microsoft.com/office/drawing/2014/main" id="{0567D8AA-15B9-03FC-87FF-31ACEB628EF1}"/>
              </a:ext>
            </a:extLst>
          </p:cNvPr>
          <p:cNvSpPr txBox="1">
            <a:spLocks/>
          </p:cNvSpPr>
          <p:nvPr/>
        </p:nvSpPr>
        <p:spPr>
          <a:xfrm>
            <a:off x="10558196" y="2403177"/>
            <a:ext cx="2316932" cy="726256"/>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chemeClr val="tx1">
                    <a:lumMod val="65000"/>
                  </a:schemeClr>
                </a:solidFill>
              </a:rPr>
              <a:t>WEEK 45</a:t>
            </a:r>
          </a:p>
        </p:txBody>
      </p:sp>
      <p:sp>
        <p:nvSpPr>
          <p:cNvPr id="28" name="Content Placeholder 2">
            <a:extLst>
              <a:ext uri="{FF2B5EF4-FFF2-40B4-BE49-F238E27FC236}">
                <a16:creationId xmlns:a16="http://schemas.microsoft.com/office/drawing/2014/main" id="{630751F1-0EE1-1E2E-8182-16C2D559582E}"/>
              </a:ext>
            </a:extLst>
          </p:cNvPr>
          <p:cNvSpPr txBox="1">
            <a:spLocks/>
          </p:cNvSpPr>
          <p:nvPr/>
        </p:nvSpPr>
        <p:spPr>
          <a:xfrm>
            <a:off x="10558196" y="4117268"/>
            <a:ext cx="2316932" cy="726256"/>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chemeClr val="tx1">
                    <a:lumMod val="65000"/>
                  </a:schemeClr>
                </a:solidFill>
              </a:rPr>
              <a:t>WEEK 48</a:t>
            </a:r>
          </a:p>
        </p:txBody>
      </p:sp>
      <p:sp>
        <p:nvSpPr>
          <p:cNvPr id="29" name="Content Placeholder 2">
            <a:extLst>
              <a:ext uri="{FF2B5EF4-FFF2-40B4-BE49-F238E27FC236}">
                <a16:creationId xmlns:a16="http://schemas.microsoft.com/office/drawing/2014/main" id="{306DE121-CC5B-E34B-5156-E42B84203583}"/>
              </a:ext>
            </a:extLst>
          </p:cNvPr>
          <p:cNvSpPr txBox="1">
            <a:spLocks/>
          </p:cNvSpPr>
          <p:nvPr/>
        </p:nvSpPr>
        <p:spPr>
          <a:xfrm>
            <a:off x="10558196" y="5831360"/>
            <a:ext cx="2316932" cy="726256"/>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chemeClr val="tx1">
                    <a:lumMod val="65000"/>
                  </a:schemeClr>
                </a:solidFill>
              </a:rPr>
              <a:t>WEEK 49</a:t>
            </a:r>
          </a:p>
        </p:txBody>
      </p:sp>
      <p:pic>
        <p:nvPicPr>
          <p:cNvPr id="39" name="Audio 38">
            <a:hlinkClick r:id="" action="ppaction://media"/>
            <a:extLst>
              <a:ext uri="{FF2B5EF4-FFF2-40B4-BE49-F238E27FC236}">
                <a16:creationId xmlns:a16="http://schemas.microsoft.com/office/drawing/2014/main" id="{1A7EF2C7-804D-D2F7-95E2-680C9E9CAEF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934706250"/>
      </p:ext>
    </p:extLst>
  </p:cSld>
  <p:clrMapOvr>
    <a:masterClrMapping/>
  </p:clrMapOvr>
  <mc:AlternateContent xmlns:mc="http://schemas.openxmlformats.org/markup-compatibility/2006">
    <mc:Choice xmlns:p14="http://schemas.microsoft.com/office/powerpoint/2010/main" Requires="p14">
      <p:transition spd="slow" p14:dur="2000" advTm="28560"/>
    </mc:Choice>
    <mc:Fallback>
      <p:transition spd="slow" advTm="28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9"/>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normAutofit fontScale="90000"/>
          </a:bodyPr>
          <a:lstStyle/>
          <a:p>
            <a:r>
              <a:rPr lang="en-US" dirty="0"/>
              <a:t>OPTIMAL STRATEGY – INITIAL UNITS OF GRASS FOR MAXIMUM PROFIT</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1603948" y="2107843"/>
            <a:ext cx="9507870" cy="515683"/>
          </a:xfrm>
        </p:spPr>
        <p:txBody>
          <a:bodyPr/>
          <a:lstStyle/>
          <a:p>
            <a:pPr marL="0" indent="0" algn="ctr">
              <a:buNone/>
            </a:pPr>
            <a:r>
              <a:rPr lang="en-US" dirty="0">
                <a:solidFill>
                  <a:schemeClr val="tx1"/>
                </a:solidFill>
              </a:rPr>
              <a:t>Required Weekly Feed</a:t>
            </a:r>
          </a:p>
          <a:p>
            <a:pPr marL="0" indent="0">
              <a:buNone/>
            </a:pPr>
            <a:endParaRPr lang="en-US" sz="1600" dirty="0"/>
          </a:p>
          <a:p>
            <a:endParaRPr lang="en-US" sz="1600" dirty="0"/>
          </a:p>
          <a:p>
            <a:endParaRPr lang="en-US" dirty="0"/>
          </a:p>
        </p:txBody>
      </p:sp>
      <p:pic>
        <p:nvPicPr>
          <p:cNvPr id="9" name="Picture 8" descr="A graph with a line&#10;&#10;Description automatically generated">
            <a:extLst>
              <a:ext uri="{FF2B5EF4-FFF2-40B4-BE49-F238E27FC236}">
                <a16:creationId xmlns:a16="http://schemas.microsoft.com/office/drawing/2014/main" id="{5E841E78-ED0A-3EC0-CD59-6566A740F651}"/>
              </a:ext>
            </a:extLst>
          </p:cNvPr>
          <p:cNvPicPr>
            <a:picLocks noChangeAspect="1"/>
          </p:cNvPicPr>
          <p:nvPr/>
        </p:nvPicPr>
        <p:blipFill>
          <a:blip r:embed="rId5"/>
          <a:stretch>
            <a:fillRect/>
          </a:stretch>
        </p:blipFill>
        <p:spPr>
          <a:xfrm>
            <a:off x="694800" y="1238414"/>
            <a:ext cx="10417018" cy="5287086"/>
          </a:xfrm>
          <a:prstGeom prst="rect">
            <a:avLst/>
          </a:prstGeom>
        </p:spPr>
      </p:pic>
      <p:pic>
        <p:nvPicPr>
          <p:cNvPr id="12" name="Audio 11">
            <a:hlinkClick r:id="" action="ppaction://media"/>
            <a:extLst>
              <a:ext uri="{FF2B5EF4-FFF2-40B4-BE49-F238E27FC236}">
                <a16:creationId xmlns:a16="http://schemas.microsoft.com/office/drawing/2014/main" id="{B358D912-2A83-E7F3-080C-D12BE2BB08A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86810503"/>
      </p:ext>
    </p:extLst>
  </p:cSld>
  <p:clrMapOvr>
    <a:masterClrMapping/>
  </p:clrMapOvr>
  <mc:AlternateContent xmlns:mc="http://schemas.openxmlformats.org/markup-compatibility/2006">
    <mc:Choice xmlns:p14="http://schemas.microsoft.com/office/powerpoint/2010/main" Requires="p14">
      <p:transition spd="slow" p14:dur="2000" advTm="15127"/>
    </mc:Choice>
    <mc:Fallback>
      <p:transition spd="slow" advTm="151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4137B9-FC22-50FC-458A-512C3BAE6F6D}"/>
              </a:ext>
            </a:extLst>
          </p:cNvPr>
          <p:cNvSpPr>
            <a:spLocks noGrp="1"/>
          </p:cNvSpPr>
          <p:nvPr>
            <p:ph type="title"/>
          </p:nvPr>
        </p:nvSpPr>
        <p:spPr/>
        <p:txBody>
          <a:bodyPr/>
          <a:lstStyle/>
          <a:p>
            <a:r>
              <a:rPr lang="en-US" dirty="0"/>
              <a:t>PRODUCT - Interactive Strategist</a:t>
            </a:r>
          </a:p>
        </p:txBody>
      </p:sp>
      <p:grpSp>
        <p:nvGrpSpPr>
          <p:cNvPr id="6" name="Group 5">
            <a:extLst>
              <a:ext uri="{FF2B5EF4-FFF2-40B4-BE49-F238E27FC236}">
                <a16:creationId xmlns:a16="http://schemas.microsoft.com/office/drawing/2014/main" id="{2DD9AC9E-22F4-E4AB-34C7-0D7CAABD5C28}"/>
              </a:ext>
            </a:extLst>
          </p:cNvPr>
          <p:cNvGrpSpPr/>
          <p:nvPr/>
        </p:nvGrpSpPr>
        <p:grpSpPr>
          <a:xfrm>
            <a:off x="-574220" y="1607127"/>
            <a:ext cx="13340441" cy="5283557"/>
            <a:chOff x="-574220" y="1607127"/>
            <a:chExt cx="13340441" cy="5283557"/>
          </a:xfrm>
          <a:blipFill dpi="0" rotWithShape="1">
            <a:blip r:embed="rId5">
              <a:alphaModFix amt="71000"/>
              <a:extLst>
                <a:ext uri="{BEBA8EAE-BF5A-486C-A8C5-ECC9F3942E4B}">
                  <a14:imgProps xmlns:a14="http://schemas.microsoft.com/office/drawing/2010/main">
                    <a14:imgLayer r:embed="rId6">
                      <a14:imgEffect>
                        <a14:artisticPencilSketch/>
                      </a14:imgEffect>
                    </a14:imgLayer>
                  </a14:imgProps>
                </a:ext>
              </a:extLst>
            </a:blip>
            <a:srcRect/>
            <a:stretch>
              <a:fillRect l="4000" t="-1000" r="4000" b="-28000"/>
            </a:stretch>
          </a:blipFill>
        </p:grpSpPr>
        <p:sp>
          <p:nvSpPr>
            <p:cNvPr id="12" name="Round Same-side Corner of Rectangle 11">
              <a:extLst>
                <a:ext uri="{FF2B5EF4-FFF2-40B4-BE49-F238E27FC236}">
                  <a16:creationId xmlns:a16="http://schemas.microsoft.com/office/drawing/2014/main" id="{4B334802-78CD-14BB-0A0F-B7541147EA6F}"/>
                </a:ext>
              </a:extLst>
            </p:cNvPr>
            <p:cNvSpPr/>
            <p:nvPr/>
          </p:nvSpPr>
          <p:spPr>
            <a:xfrm>
              <a:off x="645161" y="2867891"/>
              <a:ext cx="1146623" cy="4022793"/>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 Same-side Corner of Rectangle 18">
              <a:extLst>
                <a:ext uri="{FF2B5EF4-FFF2-40B4-BE49-F238E27FC236}">
                  <a16:creationId xmlns:a16="http://schemas.microsoft.com/office/drawing/2014/main" id="{2F9AAADA-44CE-7FD1-92D9-09A6E2F9054A}"/>
                </a:ext>
              </a:extLst>
            </p:cNvPr>
            <p:cNvSpPr/>
            <p:nvPr/>
          </p:nvSpPr>
          <p:spPr>
            <a:xfrm>
              <a:off x="1864542" y="3111387"/>
              <a:ext cx="1146623" cy="377929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 Same-side Corner of Rectangle 19">
              <a:extLst>
                <a:ext uri="{FF2B5EF4-FFF2-40B4-BE49-F238E27FC236}">
                  <a16:creationId xmlns:a16="http://schemas.microsoft.com/office/drawing/2014/main" id="{86D98424-7190-9242-F7D9-E9BB00B93B74}"/>
                </a:ext>
              </a:extLst>
            </p:cNvPr>
            <p:cNvSpPr/>
            <p:nvPr/>
          </p:nvSpPr>
          <p:spPr>
            <a:xfrm>
              <a:off x="5522683" y="4031957"/>
              <a:ext cx="1146629" cy="2826043"/>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 Same-side Corner of Rectangle 20">
              <a:extLst>
                <a:ext uri="{FF2B5EF4-FFF2-40B4-BE49-F238E27FC236}">
                  <a16:creationId xmlns:a16="http://schemas.microsoft.com/office/drawing/2014/main" id="{0E0507E5-43D6-19B1-4F04-8071393BF2E8}"/>
                </a:ext>
              </a:extLst>
            </p:cNvPr>
            <p:cNvSpPr/>
            <p:nvPr/>
          </p:nvSpPr>
          <p:spPr>
            <a:xfrm>
              <a:off x="4303305" y="3214255"/>
              <a:ext cx="1146626" cy="3676429"/>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ound Same-side Corner of Rectangle 21">
              <a:extLst>
                <a:ext uri="{FF2B5EF4-FFF2-40B4-BE49-F238E27FC236}">
                  <a16:creationId xmlns:a16="http://schemas.microsoft.com/office/drawing/2014/main" id="{A737D754-812D-4CFB-3962-8C9928E36993}"/>
                </a:ext>
              </a:extLst>
            </p:cNvPr>
            <p:cNvSpPr/>
            <p:nvPr/>
          </p:nvSpPr>
          <p:spPr>
            <a:xfrm>
              <a:off x="3083922" y="2466109"/>
              <a:ext cx="1146626" cy="4391891"/>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 Same-side Corner of Rectangle 23">
              <a:extLst>
                <a:ext uri="{FF2B5EF4-FFF2-40B4-BE49-F238E27FC236}">
                  <a16:creationId xmlns:a16="http://schemas.microsoft.com/office/drawing/2014/main" id="{83EEF717-7A3B-AFDD-8833-42ED3C5BAAA9}"/>
                </a:ext>
              </a:extLst>
            </p:cNvPr>
            <p:cNvSpPr/>
            <p:nvPr/>
          </p:nvSpPr>
          <p:spPr>
            <a:xfrm>
              <a:off x="10400211" y="2867891"/>
              <a:ext cx="1146624" cy="3990109"/>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 Same-side Corner of Rectangle 24">
              <a:extLst>
                <a:ext uri="{FF2B5EF4-FFF2-40B4-BE49-F238E27FC236}">
                  <a16:creationId xmlns:a16="http://schemas.microsoft.com/office/drawing/2014/main" id="{19D07ACF-8884-CC9C-5706-21AAB3F32BE2}"/>
                </a:ext>
              </a:extLst>
            </p:cNvPr>
            <p:cNvSpPr/>
            <p:nvPr/>
          </p:nvSpPr>
          <p:spPr>
            <a:xfrm>
              <a:off x="7961448" y="2632364"/>
              <a:ext cx="1219380" cy="4258320"/>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ound Same-side Corner of Rectangle 25">
              <a:extLst>
                <a:ext uri="{FF2B5EF4-FFF2-40B4-BE49-F238E27FC236}">
                  <a16:creationId xmlns:a16="http://schemas.microsoft.com/office/drawing/2014/main" id="{90A0025B-D6E6-E9D6-E15D-B53B64DA41D4}"/>
                </a:ext>
              </a:extLst>
            </p:cNvPr>
            <p:cNvSpPr/>
            <p:nvPr/>
          </p:nvSpPr>
          <p:spPr>
            <a:xfrm>
              <a:off x="9180829" y="3111387"/>
              <a:ext cx="1146624" cy="377929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 Same-side Corner of Rectangle 26">
              <a:extLst>
                <a:ext uri="{FF2B5EF4-FFF2-40B4-BE49-F238E27FC236}">
                  <a16:creationId xmlns:a16="http://schemas.microsoft.com/office/drawing/2014/main" id="{C75672FF-D1F3-B0A1-07E2-4BE92357DC8D}"/>
                </a:ext>
              </a:extLst>
            </p:cNvPr>
            <p:cNvSpPr/>
            <p:nvPr/>
          </p:nvSpPr>
          <p:spPr>
            <a:xfrm>
              <a:off x="6742065" y="4492518"/>
              <a:ext cx="1146629" cy="236548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 Same-side Corner of Rectangle 27">
              <a:extLst>
                <a:ext uri="{FF2B5EF4-FFF2-40B4-BE49-F238E27FC236}">
                  <a16:creationId xmlns:a16="http://schemas.microsoft.com/office/drawing/2014/main" id="{31AE996E-FBF1-69C6-1049-36000F063122}"/>
                </a:ext>
              </a:extLst>
            </p:cNvPr>
            <p:cNvSpPr/>
            <p:nvPr/>
          </p:nvSpPr>
          <p:spPr>
            <a:xfrm>
              <a:off x="-574220" y="4736033"/>
              <a:ext cx="1146629" cy="2154651"/>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ound Same-side Corner of Rectangle 28">
              <a:extLst>
                <a:ext uri="{FF2B5EF4-FFF2-40B4-BE49-F238E27FC236}">
                  <a16:creationId xmlns:a16="http://schemas.microsoft.com/office/drawing/2014/main" id="{9A4E1003-FC89-5444-3071-91795B9E0445}"/>
                </a:ext>
              </a:extLst>
            </p:cNvPr>
            <p:cNvSpPr/>
            <p:nvPr/>
          </p:nvSpPr>
          <p:spPr>
            <a:xfrm>
              <a:off x="11619592" y="1607127"/>
              <a:ext cx="1146629" cy="528355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4" name="Audio 33">
            <a:hlinkClick r:id="" action="ppaction://media"/>
            <a:extLst>
              <a:ext uri="{FF2B5EF4-FFF2-40B4-BE49-F238E27FC236}">
                <a16:creationId xmlns:a16="http://schemas.microsoft.com/office/drawing/2014/main" id="{C979D9AF-C267-4144-6FC8-6A6CCA82073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859551727"/>
      </p:ext>
    </p:extLst>
  </p:cSld>
  <p:clrMapOvr>
    <a:masterClrMapping/>
  </p:clrMapOvr>
  <mc:AlternateContent xmlns:mc="http://schemas.openxmlformats.org/markup-compatibility/2006">
    <mc:Choice xmlns:p14="http://schemas.microsoft.com/office/powerpoint/2010/main" Requires="p14">
      <p:transition spd="slow" p14:dur="2000" advTm="18703"/>
    </mc:Choice>
    <mc:Fallback>
      <p:transition spd="slow" advTm="187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4"/>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E608B7B7-B177-8733-D457-C91CED97137E}"/>
              </a:ext>
            </a:extLst>
          </p:cNvPr>
          <p:cNvGrpSpPr/>
          <p:nvPr/>
        </p:nvGrpSpPr>
        <p:grpSpPr>
          <a:xfrm rot="4304786">
            <a:off x="2045151" y="-3113907"/>
            <a:ext cx="7782663" cy="13900264"/>
            <a:chOff x="2472527" y="-355643"/>
            <a:chExt cx="7782663" cy="11716744"/>
          </a:xfrm>
        </p:grpSpPr>
        <p:sp>
          <p:nvSpPr>
            <p:cNvPr id="5" name="Rounded Rectangle 4">
              <a:extLst>
                <a:ext uri="{FF2B5EF4-FFF2-40B4-BE49-F238E27FC236}">
                  <a16:creationId xmlns:a16="http://schemas.microsoft.com/office/drawing/2014/main" id="{041B2596-999C-E2E0-2D2F-3E25A16C2DEA}"/>
                </a:ext>
              </a:extLst>
            </p:cNvPr>
            <p:cNvSpPr/>
            <p:nvPr/>
          </p:nvSpPr>
          <p:spPr>
            <a:xfrm flipH="1">
              <a:off x="7777059" y="3525874"/>
              <a:ext cx="1152000" cy="7835227"/>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69CBFF73-377A-510B-8D56-B7B36AB68F20}"/>
                </a:ext>
              </a:extLst>
            </p:cNvPr>
            <p:cNvSpPr/>
            <p:nvPr/>
          </p:nvSpPr>
          <p:spPr>
            <a:xfrm flipH="1">
              <a:off x="5124791" y="2649729"/>
              <a:ext cx="1152000" cy="6171815"/>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A89F8E19-0D9C-FDC9-A0D8-FFA7C556A322}"/>
                </a:ext>
              </a:extLst>
            </p:cNvPr>
            <p:cNvSpPr/>
            <p:nvPr/>
          </p:nvSpPr>
          <p:spPr>
            <a:xfrm flipH="1">
              <a:off x="6450926" y="-281974"/>
              <a:ext cx="1152000" cy="10800000"/>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38E6CB55-3AFB-BE09-6EE9-2A87CA5B942C}"/>
                </a:ext>
              </a:extLst>
            </p:cNvPr>
            <p:cNvSpPr/>
            <p:nvPr/>
          </p:nvSpPr>
          <p:spPr>
            <a:xfrm flipH="1">
              <a:off x="3798660" y="-355643"/>
              <a:ext cx="1152000" cy="9901106"/>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E3DA52D2-ED5A-890A-B54D-45E5834021BA}"/>
                </a:ext>
              </a:extLst>
            </p:cNvPr>
            <p:cNvSpPr/>
            <p:nvPr/>
          </p:nvSpPr>
          <p:spPr>
            <a:xfrm flipH="1">
              <a:off x="2472527" y="1204386"/>
              <a:ext cx="1152000" cy="5395674"/>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0E97B152-6B88-11A1-B39C-C2CC909C8983}"/>
                </a:ext>
              </a:extLst>
            </p:cNvPr>
            <p:cNvSpPr/>
            <p:nvPr/>
          </p:nvSpPr>
          <p:spPr>
            <a:xfrm flipH="1">
              <a:off x="9103190" y="5048061"/>
              <a:ext cx="1152000" cy="4578000"/>
            </a:xfrm>
            <a:prstGeom prst="roundRect">
              <a:avLst>
                <a:gd name="adj" fmla="val 50000"/>
              </a:avLst>
            </a:prstGeom>
            <a:solidFill>
              <a:schemeClr val="bg1">
                <a:lumMod val="75000"/>
                <a:lumOff val="25000"/>
                <a:alpha val="3352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9A3E8D13-27B8-9A7F-8BF7-4A90DBDE45E2}"/>
              </a:ext>
            </a:extLst>
          </p:cNvPr>
          <p:cNvSpPr>
            <a:spLocks noGrp="1"/>
          </p:cNvSpPr>
          <p:nvPr>
            <p:ph type="ctrTitle"/>
          </p:nvPr>
        </p:nvSpPr>
        <p:spPr/>
        <p:txBody>
          <a:bodyPr/>
          <a:lstStyle/>
          <a:p>
            <a:r>
              <a:rPr lang="en-US" dirty="0"/>
              <a:t>THANK YOU</a:t>
            </a:r>
          </a:p>
        </p:txBody>
      </p:sp>
      <p:pic>
        <p:nvPicPr>
          <p:cNvPr id="20" name="Graphic 19" descr="Dairy outline">
            <a:extLst>
              <a:ext uri="{FF2B5EF4-FFF2-40B4-BE49-F238E27FC236}">
                <a16:creationId xmlns:a16="http://schemas.microsoft.com/office/drawing/2014/main" id="{633BE02F-DF6F-DC57-95AF-125619D59A6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768460">
            <a:off x="9491120" y="2317573"/>
            <a:ext cx="1515075" cy="1515075"/>
          </a:xfrm>
          <a:prstGeom prst="rect">
            <a:avLst/>
          </a:prstGeom>
        </p:spPr>
      </p:pic>
      <p:sp>
        <p:nvSpPr>
          <p:cNvPr id="7" name="Subtitle 6">
            <a:extLst>
              <a:ext uri="{FF2B5EF4-FFF2-40B4-BE49-F238E27FC236}">
                <a16:creationId xmlns:a16="http://schemas.microsoft.com/office/drawing/2014/main" id="{DF69E452-5780-CD22-DB25-E9771DE09E9A}"/>
              </a:ext>
            </a:extLst>
          </p:cNvPr>
          <p:cNvSpPr>
            <a:spLocks noGrp="1"/>
          </p:cNvSpPr>
          <p:nvPr>
            <p:ph type="subTitle" idx="1"/>
          </p:nvPr>
        </p:nvSpPr>
        <p:spPr/>
        <p:txBody>
          <a:bodyPr/>
          <a:lstStyle/>
          <a:p>
            <a:endParaRPr lang="en-US"/>
          </a:p>
        </p:txBody>
      </p:sp>
      <p:pic>
        <p:nvPicPr>
          <p:cNvPr id="12" name="Audio 11">
            <a:hlinkClick r:id="" action="ppaction://media"/>
            <a:extLst>
              <a:ext uri="{FF2B5EF4-FFF2-40B4-BE49-F238E27FC236}">
                <a16:creationId xmlns:a16="http://schemas.microsoft.com/office/drawing/2014/main" id="{FEEA8D8E-B02E-E5E5-4E80-845FA88F5C5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605196157"/>
      </p:ext>
    </p:extLst>
  </p:cSld>
  <p:clrMapOvr>
    <a:masterClrMapping/>
  </p:clrMapOvr>
  <mc:AlternateContent xmlns:mc="http://schemas.openxmlformats.org/markup-compatibility/2006">
    <mc:Choice xmlns:p14="http://schemas.microsoft.com/office/powerpoint/2010/main" Requires="p14">
      <p:transition spd="slow" p14:dur="2000" advTm="7999"/>
    </mc:Choice>
    <mc:Fallback>
      <p:transition spd="slow" advTm="79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a:xfrm>
            <a:off x="694800" y="512158"/>
            <a:ext cx="3420000" cy="1404000"/>
          </a:xfrm>
        </p:spPr>
        <p:txBody>
          <a:bodyPr>
            <a:normAutofit/>
          </a:bodyPr>
          <a:lstStyle/>
          <a:p>
            <a:r>
              <a:rPr lang="en-US" sz="3600" dirty="0"/>
              <a:t>OPTIMAL SOLUTION</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916158"/>
            <a:ext cx="4446449" cy="4260805"/>
          </a:xfrm>
        </p:spPr>
        <p:txBody>
          <a:bodyPr/>
          <a:lstStyle/>
          <a:p>
            <a:pPr marL="0" indent="0">
              <a:buNone/>
            </a:pPr>
            <a:r>
              <a:rPr lang="en-US" dirty="0"/>
              <a:t>Considering the constraints of the problem, the maximum profit after 52 weeks is </a:t>
            </a:r>
            <a:r>
              <a:rPr lang="en-US" b="1" dirty="0">
                <a:solidFill>
                  <a:schemeClr val="tx2">
                    <a:lumMod val="75000"/>
                  </a:schemeClr>
                </a:solidFill>
              </a:rPr>
              <a:t>$6946.80</a:t>
            </a:r>
            <a:r>
              <a:rPr lang="en-US" dirty="0"/>
              <a:t>. </a:t>
            </a:r>
          </a:p>
          <a:p>
            <a:pPr marL="0" indent="0">
              <a:buNone/>
            </a:pPr>
            <a:endParaRPr lang="en-US" dirty="0"/>
          </a:p>
          <a:p>
            <a:pPr marL="0" indent="0">
              <a:buNone/>
            </a:pPr>
            <a:r>
              <a:rPr lang="en-US" dirty="0"/>
              <a:t>A breakdown of the amount of feed which should be given to the herd each week to achieve this optimal profit is given in the following slides. </a:t>
            </a:r>
          </a:p>
          <a:p>
            <a:pPr marL="0" indent="0">
              <a:buNone/>
            </a:pPr>
            <a:endParaRPr lang="en-US" sz="1600" dirty="0"/>
          </a:p>
          <a:p>
            <a:pPr marL="0" indent="0">
              <a:buNone/>
            </a:pPr>
            <a:endParaRPr lang="en-US" sz="1600" dirty="0"/>
          </a:p>
          <a:p>
            <a:pPr marL="0" indent="0">
              <a:buNone/>
            </a:pPr>
            <a:endParaRPr lang="en-US" sz="1600" dirty="0"/>
          </a:p>
          <a:p>
            <a:endParaRPr lang="en-US" sz="1600" dirty="0"/>
          </a:p>
          <a:p>
            <a:endParaRPr lang="en-US" dirty="0"/>
          </a:p>
        </p:txBody>
      </p:sp>
      <p:grpSp>
        <p:nvGrpSpPr>
          <p:cNvPr id="34" name="Group 33">
            <a:extLst>
              <a:ext uri="{FF2B5EF4-FFF2-40B4-BE49-F238E27FC236}">
                <a16:creationId xmlns:a16="http://schemas.microsoft.com/office/drawing/2014/main" id="{C123DA9A-760A-850C-6C27-7AF49959DC55}"/>
              </a:ext>
            </a:extLst>
          </p:cNvPr>
          <p:cNvGrpSpPr/>
          <p:nvPr/>
        </p:nvGrpSpPr>
        <p:grpSpPr>
          <a:xfrm rot="-2700000">
            <a:off x="4945007" y="-77328"/>
            <a:ext cx="8497748" cy="9470277"/>
            <a:chOff x="4086622" y="-2613437"/>
            <a:chExt cx="8497748" cy="9470277"/>
          </a:xfrm>
          <a:solidFill>
            <a:schemeClr val="bg1">
              <a:lumMod val="75000"/>
              <a:lumOff val="25000"/>
              <a:alpha val="48000"/>
            </a:schemeClr>
          </a:solidFill>
        </p:grpSpPr>
        <p:sp>
          <p:nvSpPr>
            <p:cNvPr id="17" name="Round Same-side Corner of Rectangle 16">
              <a:extLst>
                <a:ext uri="{FF2B5EF4-FFF2-40B4-BE49-F238E27FC236}">
                  <a16:creationId xmlns:a16="http://schemas.microsoft.com/office/drawing/2014/main" id="{D03D546C-5CC6-4D17-51B8-50FB48DA555A}"/>
                </a:ext>
              </a:extLst>
            </p:cNvPr>
            <p:cNvSpPr/>
            <p:nvPr/>
          </p:nvSpPr>
          <p:spPr>
            <a:xfrm>
              <a:off x="7759495" y="-2613437"/>
              <a:ext cx="1152000" cy="9456229"/>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 Same-side Corner of Rectangle 19">
              <a:extLst>
                <a:ext uri="{FF2B5EF4-FFF2-40B4-BE49-F238E27FC236}">
                  <a16:creationId xmlns:a16="http://schemas.microsoft.com/office/drawing/2014/main" id="{3E1D8135-F120-C458-F9F9-52DDEE7A4007}"/>
                </a:ext>
              </a:extLst>
            </p:cNvPr>
            <p:cNvSpPr/>
            <p:nvPr/>
          </p:nvSpPr>
          <p:spPr>
            <a:xfrm>
              <a:off x="8983786" y="-1391370"/>
              <a:ext cx="1152000" cy="823416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 Same-side Corner of Rectangle 20">
              <a:extLst>
                <a:ext uri="{FF2B5EF4-FFF2-40B4-BE49-F238E27FC236}">
                  <a16:creationId xmlns:a16="http://schemas.microsoft.com/office/drawing/2014/main" id="{BACA65A1-C207-15BA-DFF1-4027D6922A2C}"/>
                </a:ext>
              </a:extLst>
            </p:cNvPr>
            <p:cNvSpPr/>
            <p:nvPr/>
          </p:nvSpPr>
          <p:spPr>
            <a:xfrm>
              <a:off x="10208077" y="-169302"/>
              <a:ext cx="1152000" cy="700094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 Same-side Corner of Rectangle 24">
              <a:extLst>
                <a:ext uri="{FF2B5EF4-FFF2-40B4-BE49-F238E27FC236}">
                  <a16:creationId xmlns:a16="http://schemas.microsoft.com/office/drawing/2014/main" id="{6FDF051A-7EA7-1D83-8252-128D44CB2E4D}"/>
                </a:ext>
              </a:extLst>
            </p:cNvPr>
            <p:cNvSpPr/>
            <p:nvPr/>
          </p:nvSpPr>
          <p:spPr>
            <a:xfrm>
              <a:off x="11432370" y="1052765"/>
              <a:ext cx="1152000" cy="579002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 Same-side Corner of Rectangle 25">
              <a:extLst>
                <a:ext uri="{FF2B5EF4-FFF2-40B4-BE49-F238E27FC236}">
                  <a16:creationId xmlns:a16="http://schemas.microsoft.com/office/drawing/2014/main" id="{8A06AEBE-6519-514C-7E7D-7D66BB34A12C}"/>
                </a:ext>
              </a:extLst>
            </p:cNvPr>
            <p:cNvSpPr/>
            <p:nvPr/>
          </p:nvSpPr>
          <p:spPr>
            <a:xfrm flipH="1">
              <a:off x="6535204" y="-1530378"/>
              <a:ext cx="1152000" cy="837320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ound Same-side Corner of Rectangle 26">
              <a:extLst>
                <a:ext uri="{FF2B5EF4-FFF2-40B4-BE49-F238E27FC236}">
                  <a16:creationId xmlns:a16="http://schemas.microsoft.com/office/drawing/2014/main" id="{0E2CC600-DF3B-5C70-0245-455CD3AD3E2B}"/>
                </a:ext>
              </a:extLst>
            </p:cNvPr>
            <p:cNvSpPr/>
            <p:nvPr/>
          </p:nvSpPr>
          <p:spPr>
            <a:xfrm flipH="1">
              <a:off x="5310913" y="-308311"/>
              <a:ext cx="1152000" cy="7165151"/>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 Same-side Corner of Rectangle 27">
              <a:extLst>
                <a:ext uri="{FF2B5EF4-FFF2-40B4-BE49-F238E27FC236}">
                  <a16:creationId xmlns:a16="http://schemas.microsoft.com/office/drawing/2014/main" id="{7C1B126F-CB2A-761E-76F2-2F10ABF19181}"/>
                </a:ext>
              </a:extLst>
            </p:cNvPr>
            <p:cNvSpPr/>
            <p:nvPr/>
          </p:nvSpPr>
          <p:spPr>
            <a:xfrm flipH="1">
              <a:off x="4086622" y="913754"/>
              <a:ext cx="1152000" cy="594018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3" name="TextBox 42">
            <a:extLst>
              <a:ext uri="{FF2B5EF4-FFF2-40B4-BE49-F238E27FC236}">
                <a16:creationId xmlns:a16="http://schemas.microsoft.com/office/drawing/2014/main" id="{F3AC6D2A-390E-1B41-55A4-A1C049DB150A}"/>
              </a:ext>
            </a:extLst>
          </p:cNvPr>
          <p:cNvSpPr txBox="1"/>
          <p:nvPr/>
        </p:nvSpPr>
        <p:spPr>
          <a:xfrm>
            <a:off x="7974063" y="3429000"/>
            <a:ext cx="4017455" cy="1200329"/>
          </a:xfrm>
          <a:prstGeom prst="rect">
            <a:avLst/>
          </a:prstGeom>
          <a:noFill/>
        </p:spPr>
        <p:txBody>
          <a:bodyPr wrap="square">
            <a:spAutoFit/>
          </a:bodyPr>
          <a:lstStyle/>
          <a:p>
            <a:r>
              <a:rPr lang="en-AU" sz="7200" b="1" i="0" u="none" strike="noStrike" spc="-300" dirty="0">
                <a:effectLst/>
                <a:latin typeface="Tahoma" panose="020B0604030504040204" pitchFamily="34" charset="0"/>
                <a:ea typeface="Tahoma" panose="020B0604030504040204" pitchFamily="34" charset="0"/>
                <a:cs typeface="Tahoma" panose="020B0604030504040204" pitchFamily="34" charset="0"/>
              </a:rPr>
              <a:t>6946.80</a:t>
            </a:r>
            <a:endParaRPr lang="en-US" sz="7200" spc="-300" dirty="0">
              <a:latin typeface="Tahoma" panose="020B0604030504040204" pitchFamily="34" charset="0"/>
              <a:ea typeface="Tahoma" panose="020B0604030504040204" pitchFamily="34" charset="0"/>
              <a:cs typeface="Tahoma" panose="020B0604030504040204" pitchFamily="34" charset="0"/>
            </a:endParaRPr>
          </a:p>
        </p:txBody>
      </p:sp>
      <p:grpSp>
        <p:nvGrpSpPr>
          <p:cNvPr id="46" name="Group 45">
            <a:extLst>
              <a:ext uri="{FF2B5EF4-FFF2-40B4-BE49-F238E27FC236}">
                <a16:creationId xmlns:a16="http://schemas.microsoft.com/office/drawing/2014/main" id="{8B874C56-5D86-BBB9-CF25-C1C9E65F4244}"/>
              </a:ext>
            </a:extLst>
          </p:cNvPr>
          <p:cNvGrpSpPr/>
          <p:nvPr/>
        </p:nvGrpSpPr>
        <p:grpSpPr>
          <a:xfrm>
            <a:off x="6739633" y="3497757"/>
            <a:ext cx="1234430" cy="1200329"/>
            <a:chOff x="1916569" y="3653870"/>
            <a:chExt cx="1651150" cy="1605538"/>
          </a:xfrm>
        </p:grpSpPr>
        <p:sp>
          <p:nvSpPr>
            <p:cNvPr id="16" name="Oval 15">
              <a:extLst>
                <a:ext uri="{FF2B5EF4-FFF2-40B4-BE49-F238E27FC236}">
                  <a16:creationId xmlns:a16="http://schemas.microsoft.com/office/drawing/2014/main" id="{A0892AC0-1011-F6AD-4511-9D1F5DB22166}"/>
                </a:ext>
              </a:extLst>
            </p:cNvPr>
            <p:cNvSpPr/>
            <p:nvPr/>
          </p:nvSpPr>
          <p:spPr>
            <a:xfrm>
              <a:off x="1939375" y="3653870"/>
              <a:ext cx="1605538" cy="1605538"/>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Graphic 44" descr="Dollar with solid fill">
              <a:extLst>
                <a:ext uri="{FF2B5EF4-FFF2-40B4-BE49-F238E27FC236}">
                  <a16:creationId xmlns:a16="http://schemas.microsoft.com/office/drawing/2014/main" id="{FB81B484-EC11-8A8E-12E8-ED01EBB806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16569" y="3765690"/>
              <a:ext cx="1651150" cy="1381898"/>
            </a:xfrm>
            <a:prstGeom prst="rect">
              <a:avLst/>
            </a:prstGeom>
          </p:spPr>
        </p:pic>
      </p:grpSp>
    </p:spTree>
    <p:extLst>
      <p:ext uri="{BB962C8B-B14F-4D97-AF65-F5344CB8AC3E}">
        <p14:creationId xmlns:p14="http://schemas.microsoft.com/office/powerpoint/2010/main" val="3132732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77E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4D271-6C4E-8F5D-E7A9-1C147A5CC0CA}"/>
              </a:ext>
            </a:extLst>
          </p:cNvPr>
          <p:cNvSpPr>
            <a:spLocks noGrp="1"/>
          </p:cNvSpPr>
          <p:nvPr>
            <p:ph type="title"/>
          </p:nvPr>
        </p:nvSpPr>
        <p:spPr>
          <a:xfrm>
            <a:off x="353961" y="406964"/>
            <a:ext cx="11194026" cy="696759"/>
          </a:xfrm>
        </p:spPr>
        <p:txBody>
          <a:bodyPr/>
          <a:lstStyle/>
          <a:p>
            <a:r>
              <a:rPr lang="en-US" dirty="0"/>
              <a:t>OPTIMAL SOLUTION – TOTAL WEEKLY FEED</a:t>
            </a:r>
          </a:p>
        </p:txBody>
      </p:sp>
      <p:pic>
        <p:nvPicPr>
          <p:cNvPr id="6" name="Picture 5">
            <a:extLst>
              <a:ext uri="{FF2B5EF4-FFF2-40B4-BE49-F238E27FC236}">
                <a16:creationId xmlns:a16="http://schemas.microsoft.com/office/drawing/2014/main" id="{71746619-CB3A-E7E6-4F1F-C6D5B5143BF4}"/>
              </a:ext>
            </a:extLst>
          </p:cNvPr>
          <p:cNvPicPr>
            <a:picLocks noChangeAspect="1"/>
          </p:cNvPicPr>
          <p:nvPr/>
        </p:nvPicPr>
        <p:blipFill>
          <a:blip r:embed="rId2"/>
          <a:srcRect/>
          <a:stretch/>
        </p:blipFill>
        <p:spPr>
          <a:xfrm>
            <a:off x="24921" y="1103723"/>
            <a:ext cx="11996980" cy="5347313"/>
          </a:xfrm>
          <a:prstGeom prst="rect">
            <a:avLst/>
          </a:prstGeom>
        </p:spPr>
      </p:pic>
    </p:spTree>
    <p:extLst>
      <p:ext uri="{BB962C8B-B14F-4D97-AF65-F5344CB8AC3E}">
        <p14:creationId xmlns:p14="http://schemas.microsoft.com/office/powerpoint/2010/main" val="2793543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SOLUTION – FEED BREAKDOWN</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1409074" y="1328107"/>
            <a:ext cx="10086925" cy="515683"/>
          </a:xfrm>
        </p:spPr>
        <p:txBody>
          <a:bodyPr/>
          <a:lstStyle/>
          <a:p>
            <a:pPr marL="0" indent="0">
              <a:buNone/>
            </a:pPr>
            <a:r>
              <a:rPr lang="en-US" dirty="0"/>
              <a:t>The units of feed which achieve the optimal profit are given below: </a:t>
            </a:r>
          </a:p>
        </p:txBody>
      </p:sp>
      <p:pic>
        <p:nvPicPr>
          <p:cNvPr id="5" name="Picture 4">
            <a:extLst>
              <a:ext uri="{FF2B5EF4-FFF2-40B4-BE49-F238E27FC236}">
                <a16:creationId xmlns:a16="http://schemas.microsoft.com/office/drawing/2014/main" id="{8FDBB379-38F7-ADD4-7CD8-7E055383484C}"/>
              </a:ext>
            </a:extLst>
          </p:cNvPr>
          <p:cNvPicPr>
            <a:picLocks noChangeAspect="1"/>
          </p:cNvPicPr>
          <p:nvPr/>
        </p:nvPicPr>
        <p:blipFill>
          <a:blip r:embed="rId3"/>
          <a:stretch>
            <a:fillRect/>
          </a:stretch>
        </p:blipFill>
        <p:spPr>
          <a:xfrm>
            <a:off x="11592" y="1328107"/>
            <a:ext cx="11483208" cy="5147644"/>
          </a:xfrm>
          <a:prstGeom prst="rect">
            <a:avLst/>
          </a:prstGeom>
        </p:spPr>
      </p:pic>
    </p:spTree>
    <p:extLst>
      <p:ext uri="{BB962C8B-B14F-4D97-AF65-F5344CB8AC3E}">
        <p14:creationId xmlns:p14="http://schemas.microsoft.com/office/powerpoint/2010/main" val="3944327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OPTIMAL SOLUTION</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a:xfrm>
            <a:off x="696000" y="1328107"/>
            <a:ext cx="10800000" cy="515683"/>
          </a:xfrm>
        </p:spPr>
        <p:txBody>
          <a:bodyPr/>
          <a:lstStyle/>
          <a:p>
            <a:pPr marL="0" indent="0">
              <a:buNone/>
            </a:pPr>
            <a:r>
              <a:rPr lang="en-US" dirty="0"/>
              <a:t>The units of feed which achieve the optimal profit are given below: </a:t>
            </a:r>
          </a:p>
        </p:txBody>
      </p:sp>
      <p:pic>
        <p:nvPicPr>
          <p:cNvPr id="6" name="Picture 5">
            <a:extLst>
              <a:ext uri="{FF2B5EF4-FFF2-40B4-BE49-F238E27FC236}">
                <a16:creationId xmlns:a16="http://schemas.microsoft.com/office/drawing/2014/main" id="{B8019BFD-3EEB-0C48-D104-A8676A331712}"/>
              </a:ext>
            </a:extLst>
          </p:cNvPr>
          <p:cNvPicPr>
            <a:picLocks noChangeAspect="1"/>
          </p:cNvPicPr>
          <p:nvPr/>
        </p:nvPicPr>
        <p:blipFill>
          <a:blip r:embed="rId3"/>
          <a:stretch>
            <a:fillRect/>
          </a:stretch>
        </p:blipFill>
        <p:spPr>
          <a:xfrm>
            <a:off x="6323212" y="2512309"/>
            <a:ext cx="5158885" cy="2808000"/>
          </a:xfrm>
          <a:prstGeom prst="rect">
            <a:avLst/>
          </a:prstGeom>
        </p:spPr>
      </p:pic>
      <p:pic>
        <p:nvPicPr>
          <p:cNvPr id="8" name="Picture 7">
            <a:extLst>
              <a:ext uri="{FF2B5EF4-FFF2-40B4-BE49-F238E27FC236}">
                <a16:creationId xmlns:a16="http://schemas.microsoft.com/office/drawing/2014/main" id="{EA72B9E4-F977-F6F2-4CE5-4AF6CB4C0C97}"/>
              </a:ext>
            </a:extLst>
          </p:cNvPr>
          <p:cNvPicPr>
            <a:picLocks noChangeAspect="1"/>
          </p:cNvPicPr>
          <p:nvPr/>
        </p:nvPicPr>
        <p:blipFill>
          <a:blip r:embed="rId4"/>
          <a:stretch>
            <a:fillRect/>
          </a:stretch>
        </p:blipFill>
        <p:spPr>
          <a:xfrm>
            <a:off x="694800" y="2512310"/>
            <a:ext cx="5145823" cy="2808000"/>
          </a:xfrm>
          <a:prstGeom prst="rect">
            <a:avLst/>
          </a:prstGeom>
        </p:spPr>
      </p:pic>
      <p:sp>
        <p:nvSpPr>
          <p:cNvPr id="9" name="Content Placeholder 2">
            <a:extLst>
              <a:ext uri="{FF2B5EF4-FFF2-40B4-BE49-F238E27FC236}">
                <a16:creationId xmlns:a16="http://schemas.microsoft.com/office/drawing/2014/main" id="{6D244F99-B50F-D488-10EF-6972E9A228B7}"/>
              </a:ext>
            </a:extLst>
          </p:cNvPr>
          <p:cNvSpPr txBox="1">
            <a:spLocks/>
          </p:cNvSpPr>
          <p:nvPr/>
        </p:nvSpPr>
        <p:spPr>
          <a:xfrm>
            <a:off x="694799" y="2113613"/>
            <a:ext cx="5003799" cy="3986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tx1"/>
                </a:solidFill>
              </a:rPr>
              <a:t>Total Weekly Feed</a:t>
            </a:r>
          </a:p>
          <a:p>
            <a:pPr marL="0" indent="0">
              <a:buFont typeface="Arial" panose="020B0604020202020204" pitchFamily="34" charset="0"/>
              <a:buNone/>
            </a:pPr>
            <a:endParaRPr lang="en-US" dirty="0"/>
          </a:p>
          <a:p>
            <a:endParaRPr lang="en-US" dirty="0"/>
          </a:p>
          <a:p>
            <a:endParaRPr lang="en-US" dirty="0"/>
          </a:p>
        </p:txBody>
      </p:sp>
      <p:sp>
        <p:nvSpPr>
          <p:cNvPr id="10" name="Content Placeholder 2">
            <a:extLst>
              <a:ext uri="{FF2B5EF4-FFF2-40B4-BE49-F238E27FC236}">
                <a16:creationId xmlns:a16="http://schemas.microsoft.com/office/drawing/2014/main" id="{15DFA5D2-E04E-F9E7-4091-8E26A63A20B8}"/>
              </a:ext>
            </a:extLst>
          </p:cNvPr>
          <p:cNvSpPr txBox="1">
            <a:spLocks/>
          </p:cNvSpPr>
          <p:nvPr/>
        </p:nvSpPr>
        <p:spPr>
          <a:xfrm>
            <a:off x="6323212" y="2113612"/>
            <a:ext cx="5158885" cy="3986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tx1"/>
                </a:solidFill>
              </a:rPr>
              <a:t>Extra Weekly Feed for Profit</a:t>
            </a:r>
          </a:p>
          <a:p>
            <a:pPr marL="0" indent="0">
              <a:buFont typeface="Arial" panose="020B0604020202020204" pitchFamily="34" charset="0"/>
              <a:buNone/>
            </a:pPr>
            <a:endParaRPr lang="en-US" dirty="0"/>
          </a:p>
          <a:p>
            <a:endParaRPr lang="en-US" dirty="0"/>
          </a:p>
          <a:p>
            <a:endParaRPr lang="en-US" dirty="0"/>
          </a:p>
        </p:txBody>
      </p:sp>
    </p:spTree>
    <p:extLst>
      <p:ext uri="{BB962C8B-B14F-4D97-AF65-F5344CB8AC3E}">
        <p14:creationId xmlns:p14="http://schemas.microsoft.com/office/powerpoint/2010/main" val="3437407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C76FA49-F64D-FD42-8611-737D93530EA6}"/>
              </a:ext>
            </a:extLst>
          </p:cNvPr>
          <p:cNvGrpSpPr/>
          <p:nvPr/>
        </p:nvGrpSpPr>
        <p:grpSpPr>
          <a:xfrm>
            <a:off x="-574221" y="1471960"/>
            <a:ext cx="13340441" cy="5386039"/>
            <a:chOff x="-574220" y="2174646"/>
            <a:chExt cx="13340441" cy="4683354"/>
          </a:xfrm>
          <a:blipFill dpi="0" rotWithShape="1">
            <a:blip r:embed="rId3">
              <a:alphaModFix amt="46000"/>
            </a:blip>
            <a:srcRect/>
            <a:stretch>
              <a:fillRect l="4000" t="-76000" r="4000" b="-1000"/>
            </a:stretch>
          </a:blipFill>
        </p:grpSpPr>
        <p:sp>
          <p:nvSpPr>
            <p:cNvPr id="7" name="Round Same-side Corner of Rectangle 6">
              <a:extLst>
                <a:ext uri="{FF2B5EF4-FFF2-40B4-BE49-F238E27FC236}">
                  <a16:creationId xmlns:a16="http://schemas.microsoft.com/office/drawing/2014/main" id="{C7573C8E-B70C-58D0-BFE4-AA202D461FCA}"/>
                </a:ext>
              </a:extLst>
            </p:cNvPr>
            <p:cNvSpPr/>
            <p:nvPr/>
          </p:nvSpPr>
          <p:spPr>
            <a:xfrm>
              <a:off x="645161" y="2902007"/>
              <a:ext cx="1146629" cy="3955993"/>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Ins="108000" rtlCol="0" anchor="ctr"/>
            <a:lstStyle/>
            <a:p>
              <a:pPr algn="ctr"/>
              <a:endParaRPr lang="en-US"/>
            </a:p>
          </p:txBody>
        </p:sp>
        <p:sp>
          <p:nvSpPr>
            <p:cNvPr id="8" name="Round Same-side Corner of Rectangle 7">
              <a:extLst>
                <a:ext uri="{FF2B5EF4-FFF2-40B4-BE49-F238E27FC236}">
                  <a16:creationId xmlns:a16="http://schemas.microsoft.com/office/drawing/2014/main" id="{CCD62AC1-A251-5AAD-1D8A-D3DD2D1E2DCF}"/>
                </a:ext>
              </a:extLst>
            </p:cNvPr>
            <p:cNvSpPr/>
            <p:nvPr/>
          </p:nvSpPr>
          <p:spPr>
            <a:xfrm>
              <a:off x="1864542" y="2591164"/>
              <a:ext cx="1146629" cy="426683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Ins="108000" rtlCol="0" anchor="ctr"/>
            <a:lstStyle/>
            <a:p>
              <a:pPr algn="ctr"/>
              <a:endParaRPr lang="en-US"/>
            </a:p>
          </p:txBody>
        </p:sp>
        <p:sp>
          <p:nvSpPr>
            <p:cNvPr id="9" name="Round Same-side Corner of Rectangle 8">
              <a:extLst>
                <a:ext uri="{FF2B5EF4-FFF2-40B4-BE49-F238E27FC236}">
                  <a16:creationId xmlns:a16="http://schemas.microsoft.com/office/drawing/2014/main" id="{BAD4EDE6-DDA4-4F6C-2F01-ADD822EE2682}"/>
                </a:ext>
              </a:extLst>
            </p:cNvPr>
            <p:cNvSpPr/>
            <p:nvPr/>
          </p:nvSpPr>
          <p:spPr>
            <a:xfrm>
              <a:off x="3083923" y="2174646"/>
              <a:ext cx="1146629" cy="4683354"/>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Ins="108000" rtlCol="0" anchor="ctr"/>
            <a:lstStyle/>
            <a:p>
              <a:pPr algn="ctr"/>
              <a:endParaRPr lang="en-US"/>
            </a:p>
          </p:txBody>
        </p:sp>
        <p:sp>
          <p:nvSpPr>
            <p:cNvPr id="10" name="Round Same-side Corner of Rectangle 9">
              <a:extLst>
                <a:ext uri="{FF2B5EF4-FFF2-40B4-BE49-F238E27FC236}">
                  <a16:creationId xmlns:a16="http://schemas.microsoft.com/office/drawing/2014/main" id="{5DA2020F-AD61-FE5A-8AC4-D0FAAF193109}"/>
                </a:ext>
              </a:extLst>
            </p:cNvPr>
            <p:cNvSpPr/>
            <p:nvPr/>
          </p:nvSpPr>
          <p:spPr>
            <a:xfrm>
              <a:off x="4303304" y="3812324"/>
              <a:ext cx="1146629" cy="304567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Ins="108000" rtlCol="0" anchor="ctr"/>
            <a:lstStyle/>
            <a:p>
              <a:pPr algn="ctr"/>
              <a:endParaRPr lang="en-US"/>
            </a:p>
          </p:txBody>
        </p:sp>
        <p:sp>
          <p:nvSpPr>
            <p:cNvPr id="11" name="Round Same-side Corner of Rectangle 10">
              <a:extLst>
                <a:ext uri="{FF2B5EF4-FFF2-40B4-BE49-F238E27FC236}">
                  <a16:creationId xmlns:a16="http://schemas.microsoft.com/office/drawing/2014/main" id="{8C181BC3-4F01-7809-305C-A1785908EDC7}"/>
                </a:ext>
              </a:extLst>
            </p:cNvPr>
            <p:cNvSpPr/>
            <p:nvPr/>
          </p:nvSpPr>
          <p:spPr>
            <a:xfrm>
              <a:off x="5522685" y="3551648"/>
              <a:ext cx="1146629" cy="330635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Ins="108000" rtlCol="0" anchor="ctr"/>
            <a:lstStyle/>
            <a:p>
              <a:pPr algn="ctr"/>
              <a:endParaRPr lang="en-US"/>
            </a:p>
          </p:txBody>
        </p:sp>
        <p:sp>
          <p:nvSpPr>
            <p:cNvPr id="13" name="Round Same-side Corner of Rectangle 12">
              <a:extLst>
                <a:ext uri="{FF2B5EF4-FFF2-40B4-BE49-F238E27FC236}">
                  <a16:creationId xmlns:a16="http://schemas.microsoft.com/office/drawing/2014/main" id="{3A45052A-CC1E-93A6-15C2-C7A1F58AFB7F}"/>
                </a:ext>
              </a:extLst>
            </p:cNvPr>
            <p:cNvSpPr/>
            <p:nvPr/>
          </p:nvSpPr>
          <p:spPr>
            <a:xfrm>
              <a:off x="6742066" y="4347140"/>
              <a:ext cx="1146629" cy="2510860"/>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Ins="108000" rtlCol="0" anchor="ctr"/>
            <a:lstStyle/>
            <a:p>
              <a:pPr algn="ctr"/>
              <a:endParaRPr lang="en-US"/>
            </a:p>
          </p:txBody>
        </p:sp>
        <p:sp>
          <p:nvSpPr>
            <p:cNvPr id="14" name="Round Same-side Corner of Rectangle 13">
              <a:extLst>
                <a:ext uri="{FF2B5EF4-FFF2-40B4-BE49-F238E27FC236}">
                  <a16:creationId xmlns:a16="http://schemas.microsoft.com/office/drawing/2014/main" id="{42158646-BF14-0FC6-4D57-735083525E73}"/>
                </a:ext>
              </a:extLst>
            </p:cNvPr>
            <p:cNvSpPr/>
            <p:nvPr/>
          </p:nvSpPr>
          <p:spPr>
            <a:xfrm>
              <a:off x="7961447" y="2591164"/>
              <a:ext cx="1146629" cy="4266836"/>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Ins="108000" rtlCol="0" anchor="ctr"/>
            <a:lstStyle/>
            <a:p>
              <a:pPr algn="ctr"/>
              <a:endParaRPr lang="en-US"/>
            </a:p>
          </p:txBody>
        </p:sp>
        <p:sp>
          <p:nvSpPr>
            <p:cNvPr id="15" name="Round Same-side Corner of Rectangle 14">
              <a:extLst>
                <a:ext uri="{FF2B5EF4-FFF2-40B4-BE49-F238E27FC236}">
                  <a16:creationId xmlns:a16="http://schemas.microsoft.com/office/drawing/2014/main" id="{D8957DEE-6234-0884-FFD0-764D2D3A2AA3}"/>
                </a:ext>
              </a:extLst>
            </p:cNvPr>
            <p:cNvSpPr/>
            <p:nvPr/>
          </p:nvSpPr>
          <p:spPr>
            <a:xfrm>
              <a:off x="9180828" y="3551648"/>
              <a:ext cx="1146629" cy="330635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Ins="108000" rtlCol="0" anchor="ctr"/>
            <a:lstStyle/>
            <a:p>
              <a:pPr algn="ctr"/>
              <a:endParaRPr lang="en-US"/>
            </a:p>
          </p:txBody>
        </p:sp>
        <p:sp>
          <p:nvSpPr>
            <p:cNvPr id="16" name="Round Same-side Corner of Rectangle 15">
              <a:extLst>
                <a:ext uri="{FF2B5EF4-FFF2-40B4-BE49-F238E27FC236}">
                  <a16:creationId xmlns:a16="http://schemas.microsoft.com/office/drawing/2014/main" id="{23647D1D-C35B-15E7-4A29-E0DC23F86475}"/>
                </a:ext>
              </a:extLst>
            </p:cNvPr>
            <p:cNvSpPr/>
            <p:nvPr/>
          </p:nvSpPr>
          <p:spPr>
            <a:xfrm>
              <a:off x="10400209" y="4492518"/>
              <a:ext cx="1146629" cy="2365482"/>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Ins="108000" rtlCol="0" anchor="ctr"/>
            <a:lstStyle/>
            <a:p>
              <a:pPr algn="ctr"/>
              <a:endParaRPr lang="en-US"/>
            </a:p>
          </p:txBody>
        </p:sp>
        <p:sp>
          <p:nvSpPr>
            <p:cNvPr id="17" name="Round Same-side Corner of Rectangle 16">
              <a:extLst>
                <a:ext uri="{FF2B5EF4-FFF2-40B4-BE49-F238E27FC236}">
                  <a16:creationId xmlns:a16="http://schemas.microsoft.com/office/drawing/2014/main" id="{5F8EE4AE-26BD-784C-17EA-1F0B684FF512}"/>
                </a:ext>
              </a:extLst>
            </p:cNvPr>
            <p:cNvSpPr/>
            <p:nvPr/>
          </p:nvSpPr>
          <p:spPr>
            <a:xfrm>
              <a:off x="-574220" y="4703349"/>
              <a:ext cx="1146629" cy="2154651"/>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Ins="108000" rtlCol="0" anchor="ctr"/>
            <a:lstStyle/>
            <a:p>
              <a:pPr algn="ctr"/>
              <a:endParaRPr lang="en-US"/>
            </a:p>
          </p:txBody>
        </p:sp>
        <p:sp>
          <p:nvSpPr>
            <p:cNvPr id="18" name="Round Same-side Corner of Rectangle 17">
              <a:extLst>
                <a:ext uri="{FF2B5EF4-FFF2-40B4-BE49-F238E27FC236}">
                  <a16:creationId xmlns:a16="http://schemas.microsoft.com/office/drawing/2014/main" id="{8357EE44-061B-F3F8-157D-50C8F88EC337}"/>
                </a:ext>
              </a:extLst>
            </p:cNvPr>
            <p:cNvSpPr/>
            <p:nvPr/>
          </p:nvSpPr>
          <p:spPr>
            <a:xfrm>
              <a:off x="11619592" y="3999273"/>
              <a:ext cx="1146629" cy="2858727"/>
            </a:xfrm>
            <a:prstGeom prst="round2SameRect">
              <a:avLst>
                <a:gd name="adj1" fmla="val 50000"/>
                <a:gd name="adj2" fmla="val 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Ins="108000" rtlCol="0" anchor="ctr"/>
            <a:lstStyle/>
            <a:p>
              <a:pPr algn="ctr"/>
              <a:endParaRPr lang="en-US"/>
            </a:p>
          </p:txBody>
        </p:sp>
      </p:grpSp>
      <p:sp>
        <p:nvSpPr>
          <p:cNvPr id="4" name="Title 3">
            <a:extLst>
              <a:ext uri="{FF2B5EF4-FFF2-40B4-BE49-F238E27FC236}">
                <a16:creationId xmlns:a16="http://schemas.microsoft.com/office/drawing/2014/main" id="{F9E1503A-8D72-FB5A-24C6-337B13A208C2}"/>
              </a:ext>
            </a:extLst>
          </p:cNvPr>
          <p:cNvSpPr>
            <a:spLocks noGrp="1"/>
          </p:cNvSpPr>
          <p:nvPr>
            <p:ph type="title"/>
          </p:nvPr>
        </p:nvSpPr>
        <p:spPr/>
        <p:txBody>
          <a:bodyPr>
            <a:normAutofit/>
          </a:bodyPr>
          <a:lstStyle/>
          <a:p>
            <a:r>
              <a:rPr lang="en-US" sz="3600" dirty="0"/>
              <a:t>COMMUNICATION 12</a:t>
            </a:r>
          </a:p>
        </p:txBody>
      </p:sp>
    </p:spTree>
    <p:extLst>
      <p:ext uri="{BB962C8B-B14F-4D97-AF65-F5344CB8AC3E}">
        <p14:creationId xmlns:p14="http://schemas.microsoft.com/office/powerpoint/2010/main" val="33260205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DEF3-DF86-7BD9-0062-91272374BBF1}"/>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F5259FF1-580B-44BD-241C-D71824E3CA4D}"/>
              </a:ext>
            </a:extLst>
          </p:cNvPr>
          <p:cNvSpPr>
            <a:spLocks noGrp="1"/>
          </p:cNvSpPr>
          <p:nvPr>
            <p:ph idx="13"/>
          </p:nvPr>
        </p:nvSpPr>
        <p:spPr/>
        <p:txBody>
          <a:bodyPr/>
          <a:lstStyle/>
          <a:p>
            <a:pPr marL="0" indent="0">
              <a:buNone/>
            </a:pPr>
            <a:r>
              <a:rPr lang="en-US" dirty="0"/>
              <a:t>The second communication we received introduced a constraint designed to prevent the field from being baren at the conclusion of the season. Specifically, </a:t>
            </a:r>
            <a:r>
              <a:rPr lang="en-US" dirty="0">
                <a:solidFill>
                  <a:schemeClr val="tx1">
                    <a:lumMod val="65000"/>
                  </a:schemeClr>
                </a:solidFill>
              </a:rPr>
              <a:t>for every unit of grass below 150 units at the end of the season, a penalty of $5 is incurred. </a:t>
            </a:r>
          </a:p>
          <a:p>
            <a:pPr marL="0" indent="0">
              <a:buNone/>
            </a:pPr>
            <a:r>
              <a:rPr lang="en-US" dirty="0"/>
              <a:t>This added penalty cost will decrease overall profit in the short term but prove beneficial for profit in following years. </a:t>
            </a:r>
          </a:p>
          <a:p>
            <a:pPr marL="0" indent="0">
              <a:buNone/>
            </a:pPr>
            <a:endParaRPr lang="en-US" dirty="0"/>
          </a:p>
          <a:p>
            <a:pPr marL="0" indent="0">
              <a:buNone/>
            </a:pPr>
            <a:endParaRPr lang="en-US" sz="1600" dirty="0"/>
          </a:p>
          <a:p>
            <a:endParaRPr lang="en-US" sz="1600" dirty="0"/>
          </a:p>
          <a:p>
            <a:endParaRPr lang="en-US" dirty="0"/>
          </a:p>
        </p:txBody>
      </p:sp>
      <p:sp>
        <p:nvSpPr>
          <p:cNvPr id="9" name="Round Same-side Corner of Rectangle 8">
            <a:extLst>
              <a:ext uri="{FF2B5EF4-FFF2-40B4-BE49-F238E27FC236}">
                <a16:creationId xmlns:a16="http://schemas.microsoft.com/office/drawing/2014/main" id="{A0B1E1BF-D7D3-1A95-6DAC-AF7CDE38D8C5}"/>
              </a:ext>
            </a:extLst>
          </p:cNvPr>
          <p:cNvSpPr/>
          <p:nvPr/>
        </p:nvSpPr>
        <p:spPr>
          <a:xfrm rot="16200000">
            <a:off x="8606619" y="3272617"/>
            <a:ext cx="1152000" cy="6018766"/>
          </a:xfrm>
          <a:prstGeom prst="round2SameRect">
            <a:avLst>
              <a:gd name="adj1" fmla="val 50000"/>
              <a:gd name="adj2" fmla="val 0"/>
            </a:avLst>
          </a:prstGeom>
          <a:solidFill>
            <a:schemeClr val="bg1">
              <a:lumMod val="75000"/>
              <a:lumOff val="25000"/>
              <a:alpha val="5821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 Same-side Corner of Rectangle 14">
            <a:extLst>
              <a:ext uri="{FF2B5EF4-FFF2-40B4-BE49-F238E27FC236}">
                <a16:creationId xmlns:a16="http://schemas.microsoft.com/office/drawing/2014/main" id="{27009A7E-77CE-4512-EE23-825ABDF7270B}"/>
              </a:ext>
            </a:extLst>
          </p:cNvPr>
          <p:cNvSpPr/>
          <p:nvPr/>
        </p:nvSpPr>
        <p:spPr>
          <a:xfrm rot="16200000">
            <a:off x="9057326" y="2499034"/>
            <a:ext cx="1152000" cy="5117349"/>
          </a:xfrm>
          <a:prstGeom prst="round2SameRect">
            <a:avLst>
              <a:gd name="adj1" fmla="val 50000"/>
              <a:gd name="adj2" fmla="val 0"/>
            </a:avLst>
          </a:prstGeom>
          <a:solidFill>
            <a:schemeClr val="bg1">
              <a:lumMod val="75000"/>
              <a:lumOff val="25000"/>
              <a:alpha val="5821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6B997216-F165-BC0D-E28B-00F943615EA7}"/>
              </a:ext>
            </a:extLst>
          </p:cNvPr>
          <p:cNvSpPr/>
          <p:nvPr/>
        </p:nvSpPr>
        <p:spPr>
          <a:xfrm rot="16200000">
            <a:off x="9677419" y="2065906"/>
            <a:ext cx="1152000" cy="3535021"/>
          </a:xfrm>
          <a:prstGeom prst="roundRect">
            <a:avLst>
              <a:gd name="adj" fmla="val 48699"/>
            </a:avLst>
          </a:prstGeom>
          <a:solidFill>
            <a:schemeClr val="bg1">
              <a:lumMod val="75000"/>
              <a:lumOff val="25000"/>
              <a:alpha val="5821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 24">
            <a:extLst>
              <a:ext uri="{FF2B5EF4-FFF2-40B4-BE49-F238E27FC236}">
                <a16:creationId xmlns:a16="http://schemas.microsoft.com/office/drawing/2014/main" id="{5F88E962-3C5D-B0B4-E534-971A02BA391A}"/>
              </a:ext>
            </a:extLst>
          </p:cNvPr>
          <p:cNvSpPr txBox="1">
            <a:spLocks/>
          </p:cNvSpPr>
          <p:nvPr/>
        </p:nvSpPr>
        <p:spPr>
          <a:xfrm>
            <a:off x="694801" y="2638269"/>
            <a:ext cx="4017456" cy="36910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dirty="0"/>
          </a:p>
          <a:p>
            <a:pPr marL="0" indent="0">
              <a:buFont typeface="Arial" panose="020B0604020202020204" pitchFamily="34" charset="0"/>
              <a:buNone/>
            </a:pPr>
            <a:r>
              <a:rPr lang="en-US" dirty="0"/>
              <a:t>The revised optimal profit taking this constraint into account is:</a:t>
            </a:r>
          </a:p>
          <a:p>
            <a:pPr marL="0" indent="0">
              <a:buFont typeface="Arial" panose="020B0604020202020204" pitchFamily="34" charset="0"/>
              <a:buNone/>
            </a:pPr>
            <a:endParaRPr lang="en-US" dirty="0"/>
          </a:p>
          <a:p>
            <a:endParaRPr lang="en-US" dirty="0"/>
          </a:p>
          <a:p>
            <a:endParaRPr lang="en-US" dirty="0"/>
          </a:p>
        </p:txBody>
      </p:sp>
      <p:sp>
        <p:nvSpPr>
          <p:cNvPr id="26" name="TextBox 25">
            <a:extLst>
              <a:ext uri="{FF2B5EF4-FFF2-40B4-BE49-F238E27FC236}">
                <a16:creationId xmlns:a16="http://schemas.microsoft.com/office/drawing/2014/main" id="{060F1AA4-ACF0-B0C7-9105-6B50BBA374CB}"/>
              </a:ext>
            </a:extLst>
          </p:cNvPr>
          <p:cNvSpPr txBox="1"/>
          <p:nvPr/>
        </p:nvSpPr>
        <p:spPr>
          <a:xfrm>
            <a:off x="2438309" y="4139356"/>
            <a:ext cx="4017455" cy="1200329"/>
          </a:xfrm>
          <a:prstGeom prst="rect">
            <a:avLst/>
          </a:prstGeom>
          <a:noFill/>
        </p:spPr>
        <p:txBody>
          <a:bodyPr wrap="square">
            <a:spAutoFit/>
          </a:bodyPr>
          <a:lstStyle/>
          <a:p>
            <a:r>
              <a:rPr lang="en-AU" sz="7200" b="1" i="0" u="none" strike="noStrike" spc="-300" dirty="0">
                <a:effectLst/>
                <a:latin typeface="Tahoma" panose="020B0604030504040204" pitchFamily="34" charset="0"/>
                <a:ea typeface="Tahoma" panose="020B0604030504040204" pitchFamily="34" charset="0"/>
                <a:cs typeface="Tahoma" panose="020B0604030504040204" pitchFamily="34" charset="0"/>
              </a:rPr>
              <a:t>6560.40</a:t>
            </a:r>
            <a:endParaRPr lang="en-US" sz="7200" spc="-300" dirty="0">
              <a:latin typeface="Tahoma" panose="020B0604030504040204" pitchFamily="34" charset="0"/>
              <a:ea typeface="Tahoma" panose="020B0604030504040204" pitchFamily="34" charset="0"/>
              <a:cs typeface="Tahoma" panose="020B0604030504040204" pitchFamily="34" charset="0"/>
            </a:endParaRPr>
          </a:p>
        </p:txBody>
      </p:sp>
      <p:grpSp>
        <p:nvGrpSpPr>
          <p:cNvPr id="27" name="Group 26">
            <a:extLst>
              <a:ext uri="{FF2B5EF4-FFF2-40B4-BE49-F238E27FC236}">
                <a16:creationId xmlns:a16="http://schemas.microsoft.com/office/drawing/2014/main" id="{638692E9-CE0F-11F8-9790-E62232FFC491}"/>
              </a:ext>
            </a:extLst>
          </p:cNvPr>
          <p:cNvGrpSpPr/>
          <p:nvPr/>
        </p:nvGrpSpPr>
        <p:grpSpPr>
          <a:xfrm>
            <a:off x="1203879" y="4208113"/>
            <a:ext cx="1234430" cy="1200329"/>
            <a:chOff x="1916569" y="3653870"/>
            <a:chExt cx="1651150" cy="1605538"/>
          </a:xfrm>
        </p:grpSpPr>
        <p:sp>
          <p:nvSpPr>
            <p:cNvPr id="28" name="Oval 27">
              <a:extLst>
                <a:ext uri="{FF2B5EF4-FFF2-40B4-BE49-F238E27FC236}">
                  <a16:creationId xmlns:a16="http://schemas.microsoft.com/office/drawing/2014/main" id="{A22D31C7-564A-A12C-9D27-D2C8B8070871}"/>
                </a:ext>
              </a:extLst>
            </p:cNvPr>
            <p:cNvSpPr/>
            <p:nvPr/>
          </p:nvSpPr>
          <p:spPr>
            <a:xfrm>
              <a:off x="1939375" y="3653870"/>
              <a:ext cx="1605538" cy="1605538"/>
            </a:xfrm>
            <a:prstGeom prst="ellipse">
              <a:avLst/>
            </a:prstGeom>
            <a:solidFill>
              <a:srgbClr val="377E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Graphic 28" descr="Dollar with solid fill">
              <a:extLst>
                <a:ext uri="{FF2B5EF4-FFF2-40B4-BE49-F238E27FC236}">
                  <a16:creationId xmlns:a16="http://schemas.microsoft.com/office/drawing/2014/main" id="{CCAB3DF0-0C87-882E-81E3-A9077514D83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16569" y="3765690"/>
              <a:ext cx="1651150" cy="1381898"/>
            </a:xfrm>
            <a:prstGeom prst="rect">
              <a:avLst/>
            </a:prstGeom>
          </p:spPr>
        </p:pic>
      </p:grpSp>
    </p:spTree>
    <p:extLst>
      <p:ext uri="{BB962C8B-B14F-4D97-AF65-F5344CB8AC3E}">
        <p14:creationId xmlns:p14="http://schemas.microsoft.com/office/powerpoint/2010/main" val="41625600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Tw Cen MT-Rockwell">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11665</TotalTime>
  <Words>2106</Words>
  <Application>Microsoft Macintosh PowerPoint</Application>
  <PresentationFormat>Widescreen</PresentationFormat>
  <Paragraphs>303</Paragraphs>
  <Slides>38</Slides>
  <Notes>36</Notes>
  <HiddenSlides>0</HiddenSlides>
  <MMClips>19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system-ui</vt:lpstr>
      <vt:lpstr>Aptos</vt:lpstr>
      <vt:lpstr>Arial</vt:lpstr>
      <vt:lpstr>Helvetica</vt:lpstr>
      <vt:lpstr>Rockwell</vt:lpstr>
      <vt:lpstr>Tahoma</vt:lpstr>
      <vt:lpstr>Office Theme</vt:lpstr>
      <vt:lpstr>TEAL COW DAIRY</vt:lpstr>
      <vt:lpstr>COMMUNCIATION 11</vt:lpstr>
      <vt:lpstr>OVERVIEW</vt:lpstr>
      <vt:lpstr>OPTIMAL SOLUTION</vt:lpstr>
      <vt:lpstr>OPTIMAL SOLUTION – TOTAL WEEKLY FEED</vt:lpstr>
      <vt:lpstr>OPTIMAL SOLUTION – FEED BREAKDOWN</vt:lpstr>
      <vt:lpstr>OPTIMAL SOLUTION</vt:lpstr>
      <vt:lpstr>COMMUNICATION 12</vt:lpstr>
      <vt:lpstr>OVERVIEW</vt:lpstr>
      <vt:lpstr>OPTIMAL SOLUTION – TOTAL WEEKLY FEED</vt:lpstr>
      <vt:lpstr>OPTIMAL SOLUTION – FEED BREAKDOWN</vt:lpstr>
      <vt:lpstr>OPTIMAL SOLUTION</vt:lpstr>
      <vt:lpstr>OBSERVATIONS</vt:lpstr>
      <vt:lpstr>COMMUNICATION 13</vt:lpstr>
      <vt:lpstr>OVERVIEW</vt:lpstr>
      <vt:lpstr>OPTIMAL STRATEGY</vt:lpstr>
      <vt:lpstr>OPTIMAL STRATEGY</vt:lpstr>
      <vt:lpstr>OPTIMAL STRATEGY – REQURIED UNITS OF GRASS</vt:lpstr>
      <vt:lpstr>OPTIMAL STRATEGY – REQURIED UNITS OF GRASS</vt:lpstr>
      <vt:lpstr>COMMUNICATION 14</vt:lpstr>
      <vt:lpstr>OVERVIEW</vt:lpstr>
      <vt:lpstr>OVERVIEW</vt:lpstr>
      <vt:lpstr>OVERVIEW</vt:lpstr>
      <vt:lpstr>OPTIMAL STRATEGY</vt:lpstr>
      <vt:lpstr>OPTIMAL STRATEGY – INITIAL UNITS OF GRASS FOR MAXIMUM PROFIT</vt:lpstr>
      <vt:lpstr>OPTIMAL STRATEGY – INITIAL UNITS OF GRASS FOR MAXIMUM PROFIT</vt:lpstr>
      <vt:lpstr>COMMUNICATION 15</vt:lpstr>
      <vt:lpstr>OVERVIEW</vt:lpstr>
      <vt:lpstr>OVERVIEW</vt:lpstr>
      <vt:lpstr>OPTIMAL PROFIT</vt:lpstr>
      <vt:lpstr>OPTIMAL STRATEGY</vt:lpstr>
      <vt:lpstr>OPTIMAL STRATEGY</vt:lpstr>
      <vt:lpstr>OPTIMAL STRATEGY</vt:lpstr>
      <vt:lpstr>OPTIMAL STRATEGY</vt:lpstr>
      <vt:lpstr>OPTIMAL STRATEGY</vt:lpstr>
      <vt:lpstr>OPTIMAL STRATEGY – INITIAL UNITS OF GRASS FOR MAXIMUM PROFIT</vt:lpstr>
      <vt:lpstr>PRODUCT - Interactive Strategist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TEAL COW DAIRY</dc:title>
  <dc:creator>Sophie Ivanovic</dc:creator>
  <cp:lastModifiedBy>Jiayi Wang</cp:lastModifiedBy>
  <cp:revision>10</cp:revision>
  <dcterms:created xsi:type="dcterms:W3CDTF">2024-05-11T06:57:09Z</dcterms:created>
  <dcterms:modified xsi:type="dcterms:W3CDTF">2024-05-20T04:15:33Z</dcterms:modified>
</cp:coreProperties>
</file>

<file path=docProps/thumbnail.jpeg>
</file>